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3" r:id="rId3"/>
    <p:sldId id="262" r:id="rId4"/>
    <p:sldId id="264" r:id="rId5"/>
    <p:sldId id="273" r:id="rId6"/>
    <p:sldId id="272" r:id="rId7"/>
    <p:sldId id="261" r:id="rId8"/>
    <p:sldId id="279" r:id="rId9"/>
    <p:sldId id="280" r:id="rId10"/>
    <p:sldId id="281" r:id="rId11"/>
    <p:sldId id="282" r:id="rId12"/>
    <p:sldId id="283" r:id="rId13"/>
    <p:sldId id="284" r:id="rId14"/>
    <p:sldId id="258" r:id="rId15"/>
    <p:sldId id="259" r:id="rId16"/>
    <p:sldId id="260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258" y="-84"/>
      </p:cViewPr>
      <p:guideLst>
        <p:guide orient="horz" pos="214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380797985@qq.com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2" descr="http://file06.16sucai.com/2016/0820/7c486c222ce7ce9c5edf5901166f7c4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矩形 4"/>
          <p:cNvSpPr/>
          <p:nvPr/>
        </p:nvSpPr>
        <p:spPr>
          <a:xfrm>
            <a:off x="0" y="5715000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爱牛拓展性课程开发团队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矩形 3"/>
          <p:cNvSpPr/>
          <p:nvPr/>
        </p:nvSpPr>
        <p:spPr>
          <a:xfrm>
            <a:off x="0" y="4343400"/>
            <a:ext cx="9144000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简易电动机</a:t>
            </a:r>
          </a:p>
        </p:txBody>
      </p:sp>
      <p:pic>
        <p:nvPicPr>
          <p:cNvPr id="6" name="Picture 3" descr="C:\Users\chunfang\Desktop\2.png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685800"/>
            <a:ext cx="1428750" cy="106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867400" y="620713"/>
            <a:ext cx="3048000" cy="13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strike="noStrike" noProof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编号：</a:t>
            </a:r>
            <a:r>
              <a:rPr lang="en-US" altLang="zh-CN" sz="2800" strike="noStrike" noProof="1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ANS036</a:t>
            </a:r>
            <a:endParaRPr lang="en-US" altLang="zh-CN" sz="2800" strike="noStrike" noProof="1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800" strike="noStrike" noProof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类别：物质—电磁</a:t>
            </a:r>
            <a:endParaRPr lang="zh-CN" altLang="en-US" sz="2800" strike="noStrike" noProof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怎么让小电动机反过来旋转？</a:t>
            </a:r>
          </a:p>
        </p:txBody>
      </p:sp>
      <p:pic>
        <p:nvPicPr>
          <p:cNvPr id="4" name="改变电磁铁方向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557" y="1417955"/>
            <a:ext cx="8046156" cy="45259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16935" y="6136005"/>
            <a:ext cx="42087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还可以怎么做？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/>
          <p:nvPr/>
        </p:nvGrpSpPr>
        <p:grpSpPr>
          <a:xfrm flipH="1">
            <a:off x="207379" y="287204"/>
            <a:ext cx="3048001" cy="1295399"/>
            <a:chOff x="2479904" y="117035"/>
            <a:chExt cx="1703715" cy="754008"/>
          </a:xfrm>
        </p:grpSpPr>
        <p:sp>
          <p:nvSpPr>
            <p:cNvPr id="4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300 w 465"/>
                <a:gd name="T1" fmla="*/ 17 h 222"/>
                <a:gd name="T2" fmla="*/ 434 w 465"/>
                <a:gd name="T3" fmla="*/ 32 h 222"/>
                <a:gd name="T4" fmla="*/ 447 w 465"/>
                <a:gd name="T5" fmla="*/ 47 h 222"/>
                <a:gd name="T6" fmla="*/ 460 w 465"/>
                <a:gd name="T7" fmla="*/ 95 h 222"/>
                <a:gd name="T8" fmla="*/ 463 w 465"/>
                <a:gd name="T9" fmla="*/ 173 h 222"/>
                <a:gd name="T10" fmla="*/ 443 w 465"/>
                <a:gd name="T11" fmla="*/ 212 h 222"/>
                <a:gd name="T12" fmla="*/ 389 w 465"/>
                <a:gd name="T13" fmla="*/ 218 h 222"/>
                <a:gd name="T14" fmla="*/ 212 w 465"/>
                <a:gd name="T15" fmla="*/ 199 h 222"/>
                <a:gd name="T16" fmla="*/ 12 w 465"/>
                <a:gd name="T17" fmla="*/ 175 h 222"/>
                <a:gd name="T18" fmla="*/ 18 w 465"/>
                <a:gd name="T19" fmla="*/ 123 h 222"/>
                <a:gd name="T20" fmla="*/ 5 w 465"/>
                <a:gd name="T21" fmla="*/ 33 h 222"/>
                <a:gd name="T22" fmla="*/ 24 w 465"/>
                <a:gd name="T23" fmla="*/ 8 h 222"/>
                <a:gd name="T24" fmla="*/ 71 w 465"/>
                <a:gd name="T25" fmla="*/ 1 h 222"/>
                <a:gd name="T26" fmla="*/ 253 w 465"/>
                <a:gd name="T27" fmla="*/ 12 h 222"/>
                <a:gd name="T28" fmla="*/ 300 w 465"/>
                <a:gd name="T29" fmla="*/ 1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320 w 488"/>
                <a:gd name="T1" fmla="*/ 21 h 231"/>
                <a:gd name="T2" fmla="*/ 386 w 488"/>
                <a:gd name="T3" fmla="*/ 26 h 231"/>
                <a:gd name="T4" fmla="*/ 464 w 488"/>
                <a:gd name="T5" fmla="*/ 47 h 231"/>
                <a:gd name="T6" fmla="*/ 473 w 488"/>
                <a:gd name="T7" fmla="*/ 62 h 231"/>
                <a:gd name="T8" fmla="*/ 478 w 488"/>
                <a:gd name="T9" fmla="*/ 85 h 231"/>
                <a:gd name="T10" fmla="*/ 478 w 488"/>
                <a:gd name="T11" fmla="*/ 127 h 231"/>
                <a:gd name="T12" fmla="*/ 480 w 488"/>
                <a:gd name="T13" fmla="*/ 169 h 231"/>
                <a:gd name="T14" fmla="*/ 467 w 488"/>
                <a:gd name="T15" fmla="*/ 208 h 231"/>
                <a:gd name="T16" fmla="*/ 374 w 488"/>
                <a:gd name="T17" fmla="*/ 216 h 231"/>
                <a:gd name="T18" fmla="*/ 290 w 488"/>
                <a:gd name="T19" fmla="*/ 205 h 231"/>
                <a:gd name="T20" fmla="*/ 193 w 488"/>
                <a:gd name="T21" fmla="*/ 198 h 231"/>
                <a:gd name="T22" fmla="*/ 91 w 488"/>
                <a:gd name="T23" fmla="*/ 189 h 231"/>
                <a:gd name="T24" fmla="*/ 49 w 488"/>
                <a:gd name="T25" fmla="*/ 182 h 231"/>
                <a:gd name="T26" fmla="*/ 37 w 488"/>
                <a:gd name="T27" fmla="*/ 179 h 231"/>
                <a:gd name="T28" fmla="*/ 37 w 488"/>
                <a:gd name="T29" fmla="*/ 144 h 231"/>
                <a:gd name="T30" fmla="*/ 36 w 488"/>
                <a:gd name="T31" fmla="*/ 86 h 231"/>
                <a:gd name="T32" fmla="*/ 60 w 488"/>
                <a:gd name="T33" fmla="*/ 7 h 231"/>
                <a:gd name="T34" fmla="*/ 120 w 488"/>
                <a:gd name="T35" fmla="*/ 7 h 231"/>
                <a:gd name="T36" fmla="*/ 186 w 488"/>
                <a:gd name="T37" fmla="*/ 10 h 231"/>
                <a:gd name="T38" fmla="*/ 320 w 488"/>
                <a:gd name="T39" fmla="*/ 21 h 231"/>
                <a:gd name="T40" fmla="*/ 321 w 488"/>
                <a:gd name="T41" fmla="*/ 18 h 231"/>
                <a:gd name="T42" fmla="*/ 140 w 488"/>
                <a:gd name="T43" fmla="*/ 4 h 231"/>
                <a:gd name="T44" fmla="*/ 87 w 488"/>
                <a:gd name="T45" fmla="*/ 2 h 231"/>
                <a:gd name="T46" fmla="*/ 43 w 488"/>
                <a:gd name="T47" fmla="*/ 10 h 231"/>
                <a:gd name="T48" fmla="*/ 36 w 488"/>
                <a:gd name="T49" fmla="*/ 129 h 231"/>
                <a:gd name="T50" fmla="*/ 31 w 488"/>
                <a:gd name="T51" fmla="*/ 179 h 231"/>
                <a:gd name="T52" fmla="*/ 45 w 488"/>
                <a:gd name="T53" fmla="*/ 185 h 231"/>
                <a:gd name="T54" fmla="*/ 131 w 488"/>
                <a:gd name="T55" fmla="*/ 197 h 231"/>
                <a:gd name="T56" fmla="*/ 222 w 488"/>
                <a:gd name="T57" fmla="*/ 203 h 231"/>
                <a:gd name="T58" fmla="*/ 353 w 488"/>
                <a:gd name="T59" fmla="*/ 218 h 231"/>
                <a:gd name="T60" fmla="*/ 429 w 488"/>
                <a:gd name="T61" fmla="*/ 224 h 231"/>
                <a:gd name="T62" fmla="*/ 466 w 488"/>
                <a:gd name="T63" fmla="*/ 216 h 231"/>
                <a:gd name="T64" fmla="*/ 486 w 488"/>
                <a:gd name="T65" fmla="*/ 180 h 231"/>
                <a:gd name="T66" fmla="*/ 484 w 488"/>
                <a:gd name="T67" fmla="*/ 155 h 231"/>
                <a:gd name="T68" fmla="*/ 483 w 488"/>
                <a:gd name="T69" fmla="*/ 112 h 231"/>
                <a:gd name="T70" fmla="*/ 471 w 488"/>
                <a:gd name="T71" fmla="*/ 49 h 231"/>
                <a:gd name="T72" fmla="*/ 443 w 488"/>
                <a:gd name="T73" fmla="*/ 29 h 231"/>
                <a:gd name="T74" fmla="*/ 321 w 488"/>
                <a:gd name="T75" fmla="*/ 18 h 231"/>
                <a:gd name="T76" fmla="*/ 320 w 488"/>
                <a:gd name="T77" fmla="*/ 2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354 w 519"/>
                <a:gd name="T1" fmla="*/ 17 h 222"/>
                <a:gd name="T2" fmla="*/ 488 w 519"/>
                <a:gd name="T3" fmla="*/ 32 h 222"/>
                <a:gd name="T4" fmla="*/ 502 w 519"/>
                <a:gd name="T5" fmla="*/ 47 h 222"/>
                <a:gd name="T6" fmla="*/ 514 w 519"/>
                <a:gd name="T7" fmla="*/ 95 h 222"/>
                <a:gd name="T8" fmla="*/ 517 w 519"/>
                <a:gd name="T9" fmla="*/ 174 h 222"/>
                <a:gd name="T10" fmla="*/ 497 w 519"/>
                <a:gd name="T11" fmla="*/ 212 h 222"/>
                <a:gd name="T12" fmla="*/ 444 w 519"/>
                <a:gd name="T13" fmla="*/ 218 h 222"/>
                <a:gd name="T14" fmla="*/ 267 w 519"/>
                <a:gd name="T15" fmla="*/ 199 h 222"/>
                <a:gd name="T16" fmla="*/ 66 w 519"/>
                <a:gd name="T17" fmla="*/ 175 h 222"/>
                <a:gd name="T18" fmla="*/ 3 w 519"/>
                <a:gd name="T19" fmla="*/ 77 h 222"/>
                <a:gd name="T20" fmla="*/ 78 w 519"/>
                <a:gd name="T21" fmla="*/ 8 h 222"/>
                <a:gd name="T22" fmla="*/ 125 w 519"/>
                <a:gd name="T23" fmla="*/ 1 h 222"/>
                <a:gd name="T24" fmla="*/ 307 w 519"/>
                <a:gd name="T25" fmla="*/ 12 h 222"/>
                <a:gd name="T26" fmla="*/ 354 w 519"/>
                <a:gd name="T27" fmla="*/ 1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356 w 524"/>
                <a:gd name="T1" fmla="*/ 24 h 228"/>
                <a:gd name="T2" fmla="*/ 416 w 524"/>
                <a:gd name="T3" fmla="*/ 28 h 228"/>
                <a:gd name="T4" fmla="*/ 474 w 524"/>
                <a:gd name="T5" fmla="*/ 35 h 228"/>
                <a:gd name="T6" fmla="*/ 507 w 524"/>
                <a:gd name="T7" fmla="*/ 65 h 228"/>
                <a:gd name="T8" fmla="*/ 513 w 524"/>
                <a:gd name="T9" fmla="*/ 145 h 228"/>
                <a:gd name="T10" fmla="*/ 516 w 524"/>
                <a:gd name="T11" fmla="*/ 183 h 228"/>
                <a:gd name="T12" fmla="*/ 501 w 524"/>
                <a:gd name="T13" fmla="*/ 213 h 228"/>
                <a:gd name="T14" fmla="*/ 456 w 524"/>
                <a:gd name="T15" fmla="*/ 226 h 228"/>
                <a:gd name="T16" fmla="*/ 401 w 524"/>
                <a:gd name="T17" fmla="*/ 221 h 228"/>
                <a:gd name="T18" fmla="*/ 318 w 524"/>
                <a:gd name="T19" fmla="*/ 210 h 228"/>
                <a:gd name="T20" fmla="*/ 229 w 524"/>
                <a:gd name="T21" fmla="*/ 204 h 228"/>
                <a:gd name="T22" fmla="*/ 121 w 524"/>
                <a:gd name="T23" fmla="*/ 194 h 228"/>
                <a:gd name="T24" fmla="*/ 77 w 524"/>
                <a:gd name="T25" fmla="*/ 186 h 228"/>
                <a:gd name="T26" fmla="*/ 59 w 524"/>
                <a:gd name="T27" fmla="*/ 169 h 228"/>
                <a:gd name="T28" fmla="*/ 21 w 524"/>
                <a:gd name="T29" fmla="*/ 121 h 228"/>
                <a:gd name="T30" fmla="*/ 11 w 524"/>
                <a:gd name="T31" fmla="*/ 74 h 228"/>
                <a:gd name="T32" fmla="*/ 81 w 524"/>
                <a:gd name="T33" fmla="*/ 16 h 228"/>
                <a:gd name="T34" fmla="*/ 166 w 524"/>
                <a:gd name="T35" fmla="*/ 10 h 228"/>
                <a:gd name="T36" fmla="*/ 252 w 524"/>
                <a:gd name="T37" fmla="*/ 15 h 228"/>
                <a:gd name="T38" fmla="*/ 356 w 524"/>
                <a:gd name="T39" fmla="*/ 24 h 228"/>
                <a:gd name="T40" fmla="*/ 355 w 524"/>
                <a:gd name="T41" fmla="*/ 23 h 228"/>
                <a:gd name="T42" fmla="*/ 188 w 524"/>
                <a:gd name="T43" fmla="*/ 11 h 228"/>
                <a:gd name="T44" fmla="*/ 83 w 524"/>
                <a:gd name="T45" fmla="*/ 11 h 228"/>
                <a:gd name="T46" fmla="*/ 58 w 524"/>
                <a:gd name="T47" fmla="*/ 30 h 228"/>
                <a:gd name="T48" fmla="*/ 16 w 524"/>
                <a:gd name="T49" fmla="*/ 64 h 228"/>
                <a:gd name="T50" fmla="*/ 4 w 524"/>
                <a:gd name="T51" fmla="*/ 95 h 228"/>
                <a:gd name="T52" fmla="*/ 40 w 524"/>
                <a:gd name="T53" fmla="*/ 153 h 228"/>
                <a:gd name="T54" fmla="*/ 79 w 524"/>
                <a:gd name="T55" fmla="*/ 188 h 228"/>
                <a:gd name="T56" fmla="*/ 247 w 524"/>
                <a:gd name="T57" fmla="*/ 206 h 228"/>
                <a:gd name="T58" fmla="*/ 401 w 524"/>
                <a:gd name="T59" fmla="*/ 222 h 228"/>
                <a:gd name="T60" fmla="*/ 477 w 524"/>
                <a:gd name="T61" fmla="*/ 227 h 228"/>
                <a:gd name="T62" fmla="*/ 519 w 524"/>
                <a:gd name="T63" fmla="*/ 192 h 228"/>
                <a:gd name="T64" fmla="*/ 518 w 524"/>
                <a:gd name="T65" fmla="*/ 152 h 228"/>
                <a:gd name="T66" fmla="*/ 518 w 524"/>
                <a:gd name="T67" fmla="*/ 102 h 228"/>
                <a:gd name="T68" fmla="*/ 509 w 524"/>
                <a:gd name="T69" fmla="*/ 60 h 228"/>
                <a:gd name="T70" fmla="*/ 491 w 524"/>
                <a:gd name="T71" fmla="*/ 39 h 228"/>
                <a:gd name="T72" fmla="*/ 355 w 524"/>
                <a:gd name="T73" fmla="*/ 23 h 228"/>
                <a:gd name="T74" fmla="*/ 356 w 524"/>
                <a:gd name="T7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PA_库_文本框 208"/>
          <p:cNvSpPr txBox="1"/>
          <p:nvPr>
            <p:custDataLst>
              <p:tags r:id="rId1"/>
            </p:custDataLst>
          </p:nvPr>
        </p:nvSpPr>
        <p:spPr>
          <a:xfrm>
            <a:off x="459338" y="59200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展示与评价</a:t>
            </a:r>
            <a:endParaRPr lang="zh-CN" altLang="en-US" sz="36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8000" y="2630269"/>
            <a:ext cx="55626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b="1" dirty="0" smtClean="0"/>
              <a:t> 2.</a:t>
            </a:r>
            <a:r>
              <a:rPr lang="zh-CN" altLang="en-US" sz="3600" b="1" dirty="0" smtClean="0"/>
              <a:t>对活动表现作出评价。</a:t>
            </a:r>
            <a:endParaRPr lang="zh-CN" altLang="en-US" sz="3600" b="1" dirty="0"/>
          </a:p>
        </p:txBody>
      </p:sp>
      <p:sp>
        <p:nvSpPr>
          <p:cNvPr id="11" name="矩形 10"/>
          <p:cNvSpPr/>
          <p:nvPr/>
        </p:nvSpPr>
        <p:spPr>
          <a:xfrm>
            <a:off x="3048000" y="1411069"/>
            <a:ext cx="5562600" cy="645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b="1" dirty="0" smtClean="0"/>
              <a:t> 1.</a:t>
            </a:r>
            <a:r>
              <a:rPr lang="zh-CN" altLang="en-US" sz="3600" b="1" dirty="0" smtClean="0"/>
              <a:t>请展示你的小电动。</a:t>
            </a:r>
            <a:endParaRPr lang="zh-CN" altLang="en-US" sz="3600" b="1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14800"/>
            <a:ext cx="785168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H="1">
            <a:off x="228600" y="152401"/>
            <a:ext cx="3048001" cy="1295399"/>
            <a:chOff x="2479904" y="117035"/>
            <a:chExt cx="1703715" cy="754008"/>
          </a:xfrm>
        </p:grpSpPr>
        <p:sp>
          <p:nvSpPr>
            <p:cNvPr id="6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300 w 465"/>
                <a:gd name="T1" fmla="*/ 17 h 222"/>
                <a:gd name="T2" fmla="*/ 434 w 465"/>
                <a:gd name="T3" fmla="*/ 32 h 222"/>
                <a:gd name="T4" fmla="*/ 447 w 465"/>
                <a:gd name="T5" fmla="*/ 47 h 222"/>
                <a:gd name="T6" fmla="*/ 460 w 465"/>
                <a:gd name="T7" fmla="*/ 95 h 222"/>
                <a:gd name="T8" fmla="*/ 463 w 465"/>
                <a:gd name="T9" fmla="*/ 173 h 222"/>
                <a:gd name="T10" fmla="*/ 443 w 465"/>
                <a:gd name="T11" fmla="*/ 212 h 222"/>
                <a:gd name="T12" fmla="*/ 389 w 465"/>
                <a:gd name="T13" fmla="*/ 218 h 222"/>
                <a:gd name="T14" fmla="*/ 212 w 465"/>
                <a:gd name="T15" fmla="*/ 199 h 222"/>
                <a:gd name="T16" fmla="*/ 12 w 465"/>
                <a:gd name="T17" fmla="*/ 175 h 222"/>
                <a:gd name="T18" fmla="*/ 18 w 465"/>
                <a:gd name="T19" fmla="*/ 123 h 222"/>
                <a:gd name="T20" fmla="*/ 5 w 465"/>
                <a:gd name="T21" fmla="*/ 33 h 222"/>
                <a:gd name="T22" fmla="*/ 24 w 465"/>
                <a:gd name="T23" fmla="*/ 8 h 222"/>
                <a:gd name="T24" fmla="*/ 71 w 465"/>
                <a:gd name="T25" fmla="*/ 1 h 222"/>
                <a:gd name="T26" fmla="*/ 253 w 465"/>
                <a:gd name="T27" fmla="*/ 12 h 222"/>
                <a:gd name="T28" fmla="*/ 300 w 465"/>
                <a:gd name="T29" fmla="*/ 1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320 w 488"/>
                <a:gd name="T1" fmla="*/ 21 h 231"/>
                <a:gd name="T2" fmla="*/ 386 w 488"/>
                <a:gd name="T3" fmla="*/ 26 h 231"/>
                <a:gd name="T4" fmla="*/ 464 w 488"/>
                <a:gd name="T5" fmla="*/ 47 h 231"/>
                <a:gd name="T6" fmla="*/ 473 w 488"/>
                <a:gd name="T7" fmla="*/ 62 h 231"/>
                <a:gd name="T8" fmla="*/ 478 w 488"/>
                <a:gd name="T9" fmla="*/ 85 h 231"/>
                <a:gd name="T10" fmla="*/ 478 w 488"/>
                <a:gd name="T11" fmla="*/ 127 h 231"/>
                <a:gd name="T12" fmla="*/ 480 w 488"/>
                <a:gd name="T13" fmla="*/ 169 h 231"/>
                <a:gd name="T14" fmla="*/ 467 w 488"/>
                <a:gd name="T15" fmla="*/ 208 h 231"/>
                <a:gd name="T16" fmla="*/ 374 w 488"/>
                <a:gd name="T17" fmla="*/ 216 h 231"/>
                <a:gd name="T18" fmla="*/ 290 w 488"/>
                <a:gd name="T19" fmla="*/ 205 h 231"/>
                <a:gd name="T20" fmla="*/ 193 w 488"/>
                <a:gd name="T21" fmla="*/ 198 h 231"/>
                <a:gd name="T22" fmla="*/ 91 w 488"/>
                <a:gd name="T23" fmla="*/ 189 h 231"/>
                <a:gd name="T24" fmla="*/ 49 w 488"/>
                <a:gd name="T25" fmla="*/ 182 h 231"/>
                <a:gd name="T26" fmla="*/ 37 w 488"/>
                <a:gd name="T27" fmla="*/ 179 h 231"/>
                <a:gd name="T28" fmla="*/ 37 w 488"/>
                <a:gd name="T29" fmla="*/ 144 h 231"/>
                <a:gd name="T30" fmla="*/ 36 w 488"/>
                <a:gd name="T31" fmla="*/ 86 h 231"/>
                <a:gd name="T32" fmla="*/ 60 w 488"/>
                <a:gd name="T33" fmla="*/ 7 h 231"/>
                <a:gd name="T34" fmla="*/ 120 w 488"/>
                <a:gd name="T35" fmla="*/ 7 h 231"/>
                <a:gd name="T36" fmla="*/ 186 w 488"/>
                <a:gd name="T37" fmla="*/ 10 h 231"/>
                <a:gd name="T38" fmla="*/ 320 w 488"/>
                <a:gd name="T39" fmla="*/ 21 h 231"/>
                <a:gd name="T40" fmla="*/ 321 w 488"/>
                <a:gd name="T41" fmla="*/ 18 h 231"/>
                <a:gd name="T42" fmla="*/ 140 w 488"/>
                <a:gd name="T43" fmla="*/ 4 h 231"/>
                <a:gd name="T44" fmla="*/ 87 w 488"/>
                <a:gd name="T45" fmla="*/ 2 h 231"/>
                <a:gd name="T46" fmla="*/ 43 w 488"/>
                <a:gd name="T47" fmla="*/ 10 h 231"/>
                <a:gd name="T48" fmla="*/ 36 w 488"/>
                <a:gd name="T49" fmla="*/ 129 h 231"/>
                <a:gd name="T50" fmla="*/ 31 w 488"/>
                <a:gd name="T51" fmla="*/ 179 h 231"/>
                <a:gd name="T52" fmla="*/ 45 w 488"/>
                <a:gd name="T53" fmla="*/ 185 h 231"/>
                <a:gd name="T54" fmla="*/ 131 w 488"/>
                <a:gd name="T55" fmla="*/ 197 h 231"/>
                <a:gd name="T56" fmla="*/ 222 w 488"/>
                <a:gd name="T57" fmla="*/ 203 h 231"/>
                <a:gd name="T58" fmla="*/ 353 w 488"/>
                <a:gd name="T59" fmla="*/ 218 h 231"/>
                <a:gd name="T60" fmla="*/ 429 w 488"/>
                <a:gd name="T61" fmla="*/ 224 h 231"/>
                <a:gd name="T62" fmla="*/ 466 w 488"/>
                <a:gd name="T63" fmla="*/ 216 h 231"/>
                <a:gd name="T64" fmla="*/ 486 w 488"/>
                <a:gd name="T65" fmla="*/ 180 h 231"/>
                <a:gd name="T66" fmla="*/ 484 w 488"/>
                <a:gd name="T67" fmla="*/ 155 h 231"/>
                <a:gd name="T68" fmla="*/ 483 w 488"/>
                <a:gd name="T69" fmla="*/ 112 h 231"/>
                <a:gd name="T70" fmla="*/ 471 w 488"/>
                <a:gd name="T71" fmla="*/ 49 h 231"/>
                <a:gd name="T72" fmla="*/ 443 w 488"/>
                <a:gd name="T73" fmla="*/ 29 h 231"/>
                <a:gd name="T74" fmla="*/ 321 w 488"/>
                <a:gd name="T75" fmla="*/ 18 h 231"/>
                <a:gd name="T76" fmla="*/ 320 w 488"/>
                <a:gd name="T77" fmla="*/ 2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354 w 519"/>
                <a:gd name="T1" fmla="*/ 17 h 222"/>
                <a:gd name="T2" fmla="*/ 488 w 519"/>
                <a:gd name="T3" fmla="*/ 32 h 222"/>
                <a:gd name="T4" fmla="*/ 502 w 519"/>
                <a:gd name="T5" fmla="*/ 47 h 222"/>
                <a:gd name="T6" fmla="*/ 514 w 519"/>
                <a:gd name="T7" fmla="*/ 95 h 222"/>
                <a:gd name="T8" fmla="*/ 517 w 519"/>
                <a:gd name="T9" fmla="*/ 174 h 222"/>
                <a:gd name="T10" fmla="*/ 497 w 519"/>
                <a:gd name="T11" fmla="*/ 212 h 222"/>
                <a:gd name="T12" fmla="*/ 444 w 519"/>
                <a:gd name="T13" fmla="*/ 218 h 222"/>
                <a:gd name="T14" fmla="*/ 267 w 519"/>
                <a:gd name="T15" fmla="*/ 199 h 222"/>
                <a:gd name="T16" fmla="*/ 66 w 519"/>
                <a:gd name="T17" fmla="*/ 175 h 222"/>
                <a:gd name="T18" fmla="*/ 3 w 519"/>
                <a:gd name="T19" fmla="*/ 77 h 222"/>
                <a:gd name="T20" fmla="*/ 78 w 519"/>
                <a:gd name="T21" fmla="*/ 8 h 222"/>
                <a:gd name="T22" fmla="*/ 125 w 519"/>
                <a:gd name="T23" fmla="*/ 1 h 222"/>
                <a:gd name="T24" fmla="*/ 307 w 519"/>
                <a:gd name="T25" fmla="*/ 12 h 222"/>
                <a:gd name="T26" fmla="*/ 354 w 519"/>
                <a:gd name="T27" fmla="*/ 1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356 w 524"/>
                <a:gd name="T1" fmla="*/ 24 h 228"/>
                <a:gd name="T2" fmla="*/ 416 w 524"/>
                <a:gd name="T3" fmla="*/ 28 h 228"/>
                <a:gd name="T4" fmla="*/ 474 w 524"/>
                <a:gd name="T5" fmla="*/ 35 h 228"/>
                <a:gd name="T6" fmla="*/ 507 w 524"/>
                <a:gd name="T7" fmla="*/ 65 h 228"/>
                <a:gd name="T8" fmla="*/ 513 w 524"/>
                <a:gd name="T9" fmla="*/ 145 h 228"/>
                <a:gd name="T10" fmla="*/ 516 w 524"/>
                <a:gd name="T11" fmla="*/ 183 h 228"/>
                <a:gd name="T12" fmla="*/ 501 w 524"/>
                <a:gd name="T13" fmla="*/ 213 h 228"/>
                <a:gd name="T14" fmla="*/ 456 w 524"/>
                <a:gd name="T15" fmla="*/ 226 h 228"/>
                <a:gd name="T16" fmla="*/ 401 w 524"/>
                <a:gd name="T17" fmla="*/ 221 h 228"/>
                <a:gd name="T18" fmla="*/ 318 w 524"/>
                <a:gd name="T19" fmla="*/ 210 h 228"/>
                <a:gd name="T20" fmla="*/ 229 w 524"/>
                <a:gd name="T21" fmla="*/ 204 h 228"/>
                <a:gd name="T22" fmla="*/ 121 w 524"/>
                <a:gd name="T23" fmla="*/ 194 h 228"/>
                <a:gd name="T24" fmla="*/ 77 w 524"/>
                <a:gd name="T25" fmla="*/ 186 h 228"/>
                <a:gd name="T26" fmla="*/ 59 w 524"/>
                <a:gd name="T27" fmla="*/ 169 h 228"/>
                <a:gd name="T28" fmla="*/ 21 w 524"/>
                <a:gd name="T29" fmla="*/ 121 h 228"/>
                <a:gd name="T30" fmla="*/ 11 w 524"/>
                <a:gd name="T31" fmla="*/ 74 h 228"/>
                <a:gd name="T32" fmla="*/ 81 w 524"/>
                <a:gd name="T33" fmla="*/ 16 h 228"/>
                <a:gd name="T34" fmla="*/ 166 w 524"/>
                <a:gd name="T35" fmla="*/ 10 h 228"/>
                <a:gd name="T36" fmla="*/ 252 w 524"/>
                <a:gd name="T37" fmla="*/ 15 h 228"/>
                <a:gd name="T38" fmla="*/ 356 w 524"/>
                <a:gd name="T39" fmla="*/ 24 h 228"/>
                <a:gd name="T40" fmla="*/ 355 w 524"/>
                <a:gd name="T41" fmla="*/ 23 h 228"/>
                <a:gd name="T42" fmla="*/ 188 w 524"/>
                <a:gd name="T43" fmla="*/ 11 h 228"/>
                <a:gd name="T44" fmla="*/ 83 w 524"/>
                <a:gd name="T45" fmla="*/ 11 h 228"/>
                <a:gd name="T46" fmla="*/ 58 w 524"/>
                <a:gd name="T47" fmla="*/ 30 h 228"/>
                <a:gd name="T48" fmla="*/ 16 w 524"/>
                <a:gd name="T49" fmla="*/ 64 h 228"/>
                <a:gd name="T50" fmla="*/ 4 w 524"/>
                <a:gd name="T51" fmla="*/ 95 h 228"/>
                <a:gd name="T52" fmla="*/ 40 w 524"/>
                <a:gd name="T53" fmla="*/ 153 h 228"/>
                <a:gd name="T54" fmla="*/ 79 w 524"/>
                <a:gd name="T55" fmla="*/ 188 h 228"/>
                <a:gd name="T56" fmla="*/ 247 w 524"/>
                <a:gd name="T57" fmla="*/ 206 h 228"/>
                <a:gd name="T58" fmla="*/ 401 w 524"/>
                <a:gd name="T59" fmla="*/ 222 h 228"/>
                <a:gd name="T60" fmla="*/ 477 w 524"/>
                <a:gd name="T61" fmla="*/ 227 h 228"/>
                <a:gd name="T62" fmla="*/ 519 w 524"/>
                <a:gd name="T63" fmla="*/ 192 h 228"/>
                <a:gd name="T64" fmla="*/ 518 w 524"/>
                <a:gd name="T65" fmla="*/ 152 h 228"/>
                <a:gd name="T66" fmla="*/ 518 w 524"/>
                <a:gd name="T67" fmla="*/ 102 h 228"/>
                <a:gd name="T68" fmla="*/ 509 w 524"/>
                <a:gd name="T69" fmla="*/ 60 h 228"/>
                <a:gd name="T70" fmla="*/ 491 w 524"/>
                <a:gd name="T71" fmla="*/ 39 h 228"/>
                <a:gd name="T72" fmla="*/ 355 w 524"/>
                <a:gd name="T73" fmla="*/ 23 h 228"/>
                <a:gd name="T74" fmla="*/ 356 w 524"/>
                <a:gd name="T7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PA_库_文本框 208"/>
          <p:cNvSpPr txBox="1"/>
          <p:nvPr>
            <p:custDataLst>
              <p:tags r:id="rId1"/>
            </p:custDataLst>
          </p:nvPr>
        </p:nvSpPr>
        <p:spPr>
          <a:xfrm>
            <a:off x="533400" y="457201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拓展与应用</a:t>
            </a:r>
            <a:endParaRPr lang="zh-CN" altLang="en-US" sz="36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2795" y="2165985"/>
            <a:ext cx="777049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2800" dirty="0">
                <a:solidFill>
                  <a:srgbClr val="333333"/>
                </a:solidFill>
                <a:ea typeface="宋体" panose="02010600030101010101" pitchFamily="2" charset="-122"/>
              </a:rPr>
              <a:t>1.用彩泥或彩纸装饰一下小电动机。</a:t>
            </a:r>
          </a:p>
          <a:p>
            <a:pPr indent="266700">
              <a:lnSpc>
                <a:spcPct val="150000"/>
              </a:lnSpc>
            </a:pPr>
            <a:endParaRPr lang="zh-CN" sz="2800" dirty="0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800" dirty="0">
                <a:solidFill>
                  <a:srgbClr val="333333"/>
                </a:solidFill>
                <a:ea typeface="宋体" panose="02010600030101010101" pitchFamily="2" charset="-122"/>
              </a:rPr>
              <a:t>2.</a:t>
            </a:r>
            <a:r>
              <a:rPr lang="zh-CN" sz="2800" dirty="0">
                <a:solidFill>
                  <a:srgbClr val="333333"/>
                </a:solidFill>
                <a:sym typeface="+mn-ea"/>
              </a:rPr>
              <a:t>减少或增加磁铁的数量，小电动机的转速会有什么变化吗？</a:t>
            </a:r>
            <a:r>
              <a:rPr lang="zh-CN" sz="2800" dirty="0">
                <a:solidFill>
                  <a:srgbClr val="333333"/>
                </a:solidFill>
                <a:ea typeface="宋体" panose="02010600030101010101" pitchFamily="2" charset="-122"/>
              </a:rPr>
              <a:t>影响小电动机转速</a:t>
            </a:r>
            <a:r>
              <a:rPr lang="zh-CN" sz="2800" dirty="0">
                <a:solidFill>
                  <a:srgbClr val="333333"/>
                </a:solidFill>
                <a:sym typeface="+mn-ea"/>
              </a:rPr>
              <a:t>的因素有哪些</a:t>
            </a:r>
            <a:r>
              <a:rPr lang="zh-CN" sz="2800" dirty="0">
                <a:solidFill>
                  <a:srgbClr val="333333"/>
                </a:solidFill>
                <a:ea typeface="宋体" panose="02010600030101010101" pitchFamily="2" charset="-122"/>
              </a:rPr>
              <a:t>呢？</a:t>
            </a:r>
          </a:p>
        </p:txBody>
      </p:sp>
      <p:sp>
        <p:nvSpPr>
          <p:cNvPr id="11" name="矩形 10"/>
          <p:cNvSpPr/>
          <p:nvPr/>
        </p:nvSpPr>
        <p:spPr>
          <a:xfrm>
            <a:off x="396000" y="2165985"/>
            <a:ext cx="8064000" cy="3322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533399"/>
            <a:ext cx="6705600" cy="61722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改进我的项目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600" y="2408237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项目名称：</a:t>
            </a:r>
          </a:p>
          <a:p>
            <a:r>
              <a:rPr lang="zh-CN" altLang="en-US" dirty="0" smtClean="0"/>
              <a:t>科学原理：</a:t>
            </a:r>
          </a:p>
          <a:p>
            <a:r>
              <a:rPr lang="zh-CN" altLang="en-US" dirty="0" smtClean="0"/>
              <a:t>所需材料：</a:t>
            </a:r>
          </a:p>
          <a:p>
            <a:r>
              <a:rPr lang="zh-CN" altLang="en-US" dirty="0" smtClean="0"/>
              <a:t>设计草图：</a:t>
            </a:r>
          </a:p>
        </p:txBody>
      </p:sp>
    </p:spTree>
    <p:extLst>
      <p:ext uri="{BB962C8B-B14F-4D97-AF65-F5344CB8AC3E}">
        <p14:creationId xmlns:p14="http://schemas.microsoft.com/office/powerpoint/2010/main" val="294787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矩形 1"/>
          <p:cNvSpPr/>
          <p:nvPr/>
        </p:nvSpPr>
        <p:spPr>
          <a:xfrm>
            <a:off x="1574800" y="1133475"/>
            <a:ext cx="6499225" cy="3846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爱牛配套器材：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铜导线，电池，磁铁，手套。</a:t>
            </a: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自备：</a:t>
            </a:r>
          </a:p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尖嘴钳。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 descr="ainiu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13" y="500063"/>
            <a:ext cx="2732087" cy="92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Picture 2" descr="C:\Users\chunfang\Desktop\爱牛科教淘宝店.png爱牛科教淘宝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19400"/>
            <a:ext cx="2633663" cy="297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3"/>
          <p:cNvSpPr txBox="1"/>
          <p:nvPr/>
        </p:nvSpPr>
        <p:spPr>
          <a:xfrm>
            <a:off x="304800" y="2514600"/>
            <a:ext cx="8534400" cy="3970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地址：苏州市高新区通安镇华圩路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73</a:t>
            </a: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电话：许佳钰  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0512-66718360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           邵   栋 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13915561681   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           黄春方 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18021308360</a:t>
            </a:r>
            <a:endParaRPr lang="zh-CN" altLang="en-US" sz="2400" dirty="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微信：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ainiu361</a:t>
            </a:r>
            <a:b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邮箱（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）：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380797985@qq.com</a:t>
            </a:r>
            <a:endParaRPr lang="en-US" altLang="zh-CN" sz="2400" dirty="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群：爱牛拓展性课程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STEM</a:t>
            </a:r>
            <a:r>
              <a:rPr lang="zh-CN" altLang="en-US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系列，群号</a:t>
            </a:r>
            <a:r>
              <a:rPr lang="en-US" altLang="zh-CN" sz="24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874286287</a:t>
            </a:r>
            <a:endParaRPr lang="zh-CN" altLang="en-US" sz="2400" dirty="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0" name="矩形 4"/>
          <p:cNvSpPr/>
          <p:nvPr/>
        </p:nvSpPr>
        <p:spPr>
          <a:xfrm>
            <a:off x="0" y="1465263"/>
            <a:ext cx="9144000" cy="744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C0504D"/>
                </a:solidFill>
                <a:latin typeface="微软雅黑" panose="020B0503020204020204" charset="-122"/>
                <a:ea typeface="微软雅黑" panose="020B0503020204020204" charset="-122"/>
              </a:rPr>
              <a:t>苏州爱牛科教器材有限公司</a:t>
            </a:r>
            <a:endParaRPr lang="en-US" altLang="zh-CN" sz="3200" dirty="0">
              <a:solidFill>
                <a:srgbClr val="C0504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1" name="矩形 5"/>
          <p:cNvSpPr/>
          <p:nvPr/>
        </p:nvSpPr>
        <p:spPr>
          <a:xfrm>
            <a:off x="1928813" y="357188"/>
            <a:ext cx="7143750" cy="744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做您最牛的助教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2"/>
          <p:cNvSpPr txBox="1"/>
          <p:nvPr/>
        </p:nvSpPr>
        <p:spPr>
          <a:xfrm>
            <a:off x="2916238" y="404813"/>
            <a:ext cx="4932362" cy="10160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</a:p>
        </p:txBody>
      </p:sp>
      <p:sp>
        <p:nvSpPr>
          <p:cNvPr id="6" name="矩形 5"/>
          <p:cNvSpPr/>
          <p:nvPr/>
        </p:nvSpPr>
        <p:spPr>
          <a:xfrm>
            <a:off x="468313" y="1341438"/>
            <a:ext cx="8424863" cy="5300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lnSpc>
                <a:spcPct val="150000"/>
              </a:lnSpc>
              <a:defRPr/>
            </a:pPr>
            <a:r>
              <a:rPr lang="zh-CN" altLang="en-US" sz="3600" b="1" strike="noStrike" noProof="1" smtClean="0">
                <a:solidFill>
                  <a:schemeClr val="tx1"/>
                </a:solidFill>
              </a:rPr>
              <a:t>    爱牛拓展性课程</a:t>
            </a:r>
            <a:r>
              <a:rPr lang="en-US" altLang="zh-CN" sz="3600" b="1" strike="noStrike" noProof="1" smtClean="0">
                <a:solidFill>
                  <a:schemeClr val="tx1"/>
                </a:solidFill>
              </a:rPr>
              <a:t>STEM</a:t>
            </a:r>
            <a:r>
              <a:rPr lang="zh-CN" altLang="en-US" sz="3600" b="1" strike="noStrike" noProof="1" smtClean="0">
                <a:solidFill>
                  <a:schemeClr val="tx1"/>
                </a:solidFill>
              </a:rPr>
              <a:t>系列，包括材料包、使用说明书、教学课件和配</a:t>
            </a:r>
            <a:r>
              <a:rPr lang="zh-CN" altLang="en-US" sz="3600" b="1" strike="noStrike" noProof="1">
                <a:solidFill>
                  <a:schemeClr val="tx1"/>
                </a:solidFill>
              </a:rPr>
              <a:t>套教</a:t>
            </a:r>
            <a:r>
              <a:rPr lang="zh-CN" altLang="en-US" sz="3600" b="1" strike="noStrike" noProof="1" smtClean="0">
                <a:solidFill>
                  <a:schemeClr val="tx1"/>
                </a:solidFill>
              </a:rPr>
              <a:t>案等内容， 版</a:t>
            </a:r>
            <a:r>
              <a:rPr lang="zh-CN" altLang="en-US" sz="3600" b="1" strike="noStrike" noProof="1">
                <a:solidFill>
                  <a:schemeClr val="tx1"/>
                </a:solidFill>
              </a:rPr>
              <a:t>权</a:t>
            </a:r>
            <a:r>
              <a:rPr lang="zh-CN" altLang="en-US" sz="3600" b="1" strike="noStrike" noProof="1" smtClean="0">
                <a:solidFill>
                  <a:schemeClr val="tx1"/>
                </a:solidFill>
              </a:rPr>
              <a:t>归</a:t>
            </a:r>
            <a:r>
              <a:rPr lang="zh-CN" altLang="zh-CN" sz="3600" b="1" strike="noStrike" noProof="1" smtClean="0">
                <a:solidFill>
                  <a:schemeClr val="tx1"/>
                </a:solidFill>
              </a:rPr>
              <a:t>爱牛拓展性课程开发团队</a:t>
            </a:r>
            <a:r>
              <a:rPr lang="zh-CN" altLang="en-US" sz="3600" b="1" strike="noStrike" noProof="1" smtClean="0">
                <a:solidFill>
                  <a:schemeClr val="tx1"/>
                </a:solidFill>
              </a:rPr>
              <a:t>所有，若有需要请与爱牛科教器材有限公司联系。对于未经授权私自发布的行为，我们将保留追究责任的权力。</a:t>
            </a:r>
            <a:endParaRPr lang="zh-CN" altLang="en-US" sz="3600" b="1" strike="noStrike" noProof="1">
              <a:solidFill>
                <a:schemeClr val="tx1"/>
              </a:solidFill>
            </a:endParaRPr>
          </a:p>
        </p:txBody>
      </p:sp>
      <p:pic>
        <p:nvPicPr>
          <p:cNvPr id="5" name="Picture 3" descr="C:\Users\chunfang\Desktop\2.png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81000"/>
            <a:ext cx="1428750" cy="106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xfrm>
            <a:off x="457200" y="169863"/>
            <a:ext cx="8229600" cy="1143000"/>
          </a:xfrm>
        </p:spPr>
        <p:txBody>
          <a:bodyPr anchor="ctr"/>
          <a:lstStyle/>
          <a:p>
            <a:r>
              <a:rPr lang="zh-CN" altLang="en-US"/>
              <a:t>生活中的小电动机</a:t>
            </a:r>
          </a:p>
        </p:txBody>
      </p:sp>
      <p:pic>
        <p:nvPicPr>
          <p:cNvPr id="3074" name="内容占位符 10243" descr="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605" y="1078230"/>
            <a:ext cx="3150235" cy="2203450"/>
          </a:xfrm>
          <a:prstGeom prst="round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8689" b="19822"/>
          <a:stretch>
            <a:fillRect/>
          </a:stretch>
        </p:blipFill>
        <p:spPr>
          <a:xfrm>
            <a:off x="5214620" y="1235075"/>
            <a:ext cx="3151505" cy="220345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27236" t="22126" r="2622" b="24396"/>
          <a:stretch>
            <a:fillRect/>
          </a:stretch>
        </p:blipFill>
        <p:spPr>
          <a:xfrm>
            <a:off x="649605" y="4182110"/>
            <a:ext cx="3152775" cy="220853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l="1355" t="16108" r="3527" b="22925"/>
          <a:stretch>
            <a:fillRect/>
          </a:stretch>
        </p:blipFill>
        <p:spPr>
          <a:xfrm>
            <a:off x="4995545" y="4092575"/>
            <a:ext cx="3281045" cy="2298065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7035" y="2534920"/>
            <a:ext cx="2643505" cy="23336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9219"/>
          <p:cNvPicPr>
            <a:picLocks noChangeAspect="1"/>
          </p:cNvPicPr>
          <p:nvPr/>
        </p:nvPicPr>
        <p:blipFill>
          <a:blip r:embed="rId2"/>
          <a:srcRect b="21207"/>
          <a:stretch>
            <a:fillRect/>
          </a:stretch>
        </p:blipFill>
        <p:spPr>
          <a:xfrm>
            <a:off x="2771775" y="1557338"/>
            <a:ext cx="3889375" cy="290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9220"/>
          <p:cNvPicPr>
            <a:picLocks noChangeAspect="1"/>
          </p:cNvPicPr>
          <p:nvPr/>
        </p:nvPicPr>
        <p:blipFill>
          <a:blip r:embed="rId3"/>
          <a:srcRect b="14590"/>
          <a:stretch>
            <a:fillRect/>
          </a:stretch>
        </p:blipFill>
        <p:spPr>
          <a:xfrm>
            <a:off x="0" y="1846263"/>
            <a:ext cx="2841625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9221"/>
          <p:cNvPicPr>
            <a:picLocks noChangeAspect="1"/>
          </p:cNvPicPr>
          <p:nvPr/>
        </p:nvPicPr>
        <p:blipFill>
          <a:blip r:embed="rId4"/>
          <a:srcRect b="13774"/>
          <a:stretch>
            <a:fillRect/>
          </a:stretch>
        </p:blipFill>
        <p:spPr>
          <a:xfrm>
            <a:off x="6588125" y="1628775"/>
            <a:ext cx="2278063" cy="254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9222"/>
          <p:cNvSpPr/>
          <p:nvPr/>
        </p:nvSpPr>
        <p:spPr>
          <a:xfrm>
            <a:off x="2051050" y="1989138"/>
            <a:ext cx="720725" cy="28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1763713" y="16986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Tahoma" panose="020B0604030504040204" pitchFamily="2" charset="0"/>
                <a:ea typeface="楷体_GB2312" pitchFamily="49" charset="-122"/>
              </a:rPr>
              <a:t>磁铁</a:t>
            </a:r>
          </a:p>
        </p:txBody>
      </p:sp>
      <p:sp>
        <p:nvSpPr>
          <p:cNvPr id="4102" name="矩形 9224"/>
          <p:cNvSpPr/>
          <p:nvPr/>
        </p:nvSpPr>
        <p:spPr>
          <a:xfrm>
            <a:off x="3059113" y="1846263"/>
            <a:ext cx="865187" cy="3587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矩形 9225"/>
          <p:cNvSpPr/>
          <p:nvPr/>
        </p:nvSpPr>
        <p:spPr>
          <a:xfrm>
            <a:off x="4643438" y="1846263"/>
            <a:ext cx="720725" cy="431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矩形 9226"/>
          <p:cNvSpPr/>
          <p:nvPr/>
        </p:nvSpPr>
        <p:spPr>
          <a:xfrm>
            <a:off x="5508625" y="2205038"/>
            <a:ext cx="1079500" cy="431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矩形 9227"/>
          <p:cNvSpPr/>
          <p:nvPr/>
        </p:nvSpPr>
        <p:spPr>
          <a:xfrm>
            <a:off x="8027988" y="1628775"/>
            <a:ext cx="720725" cy="3587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7812088" y="14859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Tahoma" panose="020B0604030504040204" pitchFamily="2" charset="0"/>
                <a:ea typeface="楷体_GB2312" pitchFamily="49" charset="-122"/>
              </a:rPr>
              <a:t>电刷</a:t>
            </a:r>
          </a:p>
        </p:txBody>
      </p:sp>
      <p:sp>
        <p:nvSpPr>
          <p:cNvPr id="9230" name="文本框 9229"/>
          <p:cNvSpPr txBox="1"/>
          <p:nvPr/>
        </p:nvSpPr>
        <p:spPr>
          <a:xfrm>
            <a:off x="4500563" y="1628775"/>
            <a:ext cx="10080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楷体_GB2312" pitchFamily="49" charset="-122"/>
              </a:rPr>
              <a:t>线圈</a:t>
            </a:r>
          </a:p>
        </p:txBody>
      </p:sp>
      <p:sp>
        <p:nvSpPr>
          <p:cNvPr id="9231" name="文本框 9230"/>
          <p:cNvSpPr txBox="1"/>
          <p:nvPr/>
        </p:nvSpPr>
        <p:spPr>
          <a:xfrm>
            <a:off x="2987675" y="1628775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铁芯</a:t>
            </a:r>
          </a:p>
        </p:txBody>
      </p:sp>
      <p:sp>
        <p:nvSpPr>
          <p:cNvPr id="9232" name="文本框 9231"/>
          <p:cNvSpPr txBox="1"/>
          <p:nvPr/>
        </p:nvSpPr>
        <p:spPr>
          <a:xfrm>
            <a:off x="5435600" y="2062163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楷体_GB2312" pitchFamily="49" charset="-122"/>
              </a:rPr>
              <a:t>换向器</a:t>
            </a:r>
          </a:p>
        </p:txBody>
      </p:sp>
      <p:sp>
        <p:nvSpPr>
          <p:cNvPr id="4110" name="椭圆 9232"/>
          <p:cNvSpPr/>
          <p:nvPr/>
        </p:nvSpPr>
        <p:spPr>
          <a:xfrm>
            <a:off x="4427538" y="1412875"/>
            <a:ext cx="1081087" cy="11525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1" name="椭圆 9233"/>
          <p:cNvSpPr/>
          <p:nvPr/>
        </p:nvSpPr>
        <p:spPr>
          <a:xfrm>
            <a:off x="5651500" y="1773238"/>
            <a:ext cx="1152525" cy="11525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2" name="椭圆 9234"/>
          <p:cNvSpPr/>
          <p:nvPr/>
        </p:nvSpPr>
        <p:spPr>
          <a:xfrm>
            <a:off x="8027988" y="1125538"/>
            <a:ext cx="792162" cy="1008062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3" name="椭圆 9235"/>
          <p:cNvSpPr/>
          <p:nvPr/>
        </p:nvSpPr>
        <p:spPr>
          <a:xfrm>
            <a:off x="1619250" y="1557655"/>
            <a:ext cx="1223963" cy="1008063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4" name="椭圆 9236"/>
          <p:cNvSpPr/>
          <p:nvPr/>
        </p:nvSpPr>
        <p:spPr>
          <a:xfrm>
            <a:off x="250825" y="5661025"/>
            <a:ext cx="792163" cy="792163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5" name="椭圆 9237"/>
          <p:cNvSpPr/>
          <p:nvPr/>
        </p:nvSpPr>
        <p:spPr>
          <a:xfrm>
            <a:off x="2916238" y="1125538"/>
            <a:ext cx="1079500" cy="13684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457200" y="5340350"/>
            <a:ext cx="8228013" cy="95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电流路线：电池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后盖接线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电刷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换向器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线圈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换向器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电刷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后盖接线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电池 </a:t>
            </a:r>
          </a:p>
        </p:txBody>
      </p:sp>
      <p:sp>
        <p:nvSpPr>
          <p:cNvPr id="4117" name="文本框 1"/>
          <p:cNvSpPr txBox="1"/>
          <p:nvPr/>
        </p:nvSpPr>
        <p:spPr>
          <a:xfrm>
            <a:off x="968375" y="4070350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外壳</a:t>
            </a:r>
          </a:p>
        </p:txBody>
      </p:sp>
      <p:sp>
        <p:nvSpPr>
          <p:cNvPr id="4118" name="文本框 3"/>
          <p:cNvSpPr txBox="1"/>
          <p:nvPr/>
        </p:nvSpPr>
        <p:spPr>
          <a:xfrm>
            <a:off x="4356100" y="4459288"/>
            <a:ext cx="11525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转子</a:t>
            </a:r>
          </a:p>
        </p:txBody>
      </p:sp>
      <p:sp>
        <p:nvSpPr>
          <p:cNvPr id="4119" name="文本框 4"/>
          <p:cNvSpPr txBox="1"/>
          <p:nvPr/>
        </p:nvSpPr>
        <p:spPr>
          <a:xfrm>
            <a:off x="7408863" y="4175125"/>
            <a:ext cx="11525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后盖</a:t>
            </a:r>
          </a:p>
        </p:txBody>
      </p:sp>
      <p:sp>
        <p:nvSpPr>
          <p:cNvPr id="4120" name="文本框 5"/>
          <p:cNvSpPr txBox="1"/>
          <p:nvPr/>
        </p:nvSpPr>
        <p:spPr>
          <a:xfrm>
            <a:off x="5064125" y="4521200"/>
            <a:ext cx="197008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（电磁铁）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1" name="文本框 6"/>
          <p:cNvSpPr txBox="1"/>
          <p:nvPr/>
        </p:nvSpPr>
        <p:spPr>
          <a:xfrm>
            <a:off x="5508625" y="1109663"/>
            <a:ext cx="2686050" cy="9525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（接通电流，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转换电流方向）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2" name="文本框 99"/>
          <p:cNvSpPr txBox="1"/>
          <p:nvPr/>
        </p:nvSpPr>
        <p:spPr>
          <a:xfrm>
            <a:off x="428625" y="6294438"/>
            <a:ext cx="50800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电动机将电能转变为机械能。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4030" y="290195"/>
            <a:ext cx="5763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小电动机的组成和工作原理</a:t>
            </a:r>
            <a:endParaRPr lang="zh-CN" altLang="en-US" sz="36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charRg st="5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1">
                                            <p:txEl>
                                              <p:charRg st="5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charRg st="5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201">
                                            <p:txEl>
                                              <p:charRg st="5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5"/>
                  </p:tgtEl>
                </p:cond>
              </p:nextCondLst>
            </p:seq>
          </p:childTnLst>
        </p:cTn>
      </p:par>
    </p:tnLst>
    <p:bldLst>
      <p:bldP spid="9224" grpId="0"/>
      <p:bldP spid="9229" grpId="0"/>
      <p:bldP spid="9230" grpId="0"/>
      <p:bldP spid="9231" grpId="0"/>
      <p:bldP spid="9232" grpId="0"/>
      <p:bldP spid="8201" grpId="0"/>
      <p:bldP spid="4120" grpId="0"/>
      <p:bldP spid="4121" grpId="0"/>
      <p:bldP spid="4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 descr="IMG_14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00" y="1287961"/>
            <a:ext cx="5544000" cy="4157039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541270" y="501015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简易创意小电动机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0870" y="5711825"/>
            <a:ext cx="3357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6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怎么制作呢？</a:t>
            </a:r>
            <a:r>
              <a:rPr lang="en-US" sz="36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3600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有趣物理实验（简易电动机）-生活-高清完整正版视频在线观看-优酷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7280" y="380365"/>
            <a:ext cx="6949440" cy="50222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61315" y="5567680"/>
            <a:ext cx="84220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</a:rPr>
              <a:t>原理：线圈通电时会产生磁场，和磁铁产生力的作用，同极相斥，异极相吸，所以会旋转。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8273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>设计、创意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9730" y="1185545"/>
            <a:ext cx="6179185" cy="5556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74670" y="17881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sz="2800" b="1">
                <a:ea typeface="宋体" panose="02010600030101010101" pitchFamily="2" charset="-122"/>
              </a:rPr>
              <a:t>我的设计</a:t>
            </a:r>
            <a:endParaRPr lang="zh-CN" altLang="en-US" sz="280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7170" name="图片 1" descr="说明: 56561661156428513"/>
          <p:cNvPicPr>
            <a:picLocks noGrp="1" noChangeAspect="1"/>
          </p:cNvPicPr>
          <p:nvPr>
            <p:ph idx="1"/>
          </p:nvPr>
        </p:nvPicPr>
        <p:blipFill>
          <a:blip r:embed="rId2"/>
          <a:srcRect l="13111" r="18696"/>
          <a:stretch>
            <a:fillRect/>
          </a:stretch>
        </p:blipFill>
        <p:spPr>
          <a:xfrm>
            <a:off x="983615" y="646430"/>
            <a:ext cx="2922905" cy="2714625"/>
          </a:xfrm>
          <a:prstGeom prst="roundRect">
            <a:avLst/>
          </a:prstGeom>
        </p:spPr>
      </p:pic>
      <p:pic>
        <p:nvPicPr>
          <p:cNvPr id="7171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305" y="646430"/>
            <a:ext cx="2577465" cy="271462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2423" t="7300"/>
          <a:stretch>
            <a:fillRect/>
          </a:stretch>
        </p:blipFill>
        <p:spPr>
          <a:xfrm>
            <a:off x="5107305" y="3848186"/>
            <a:ext cx="2577465" cy="271440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l="4438" r="6901" b="10097"/>
          <a:stretch>
            <a:fillRect/>
          </a:stretch>
        </p:blipFill>
        <p:spPr>
          <a:xfrm>
            <a:off x="969883" y="3735069"/>
            <a:ext cx="2954117" cy="27144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492"/>
            <a:ext cx="8229600" cy="1143000"/>
          </a:xfrm>
        </p:spPr>
        <p:txBody>
          <a:bodyPr/>
          <a:lstStyle/>
          <a:p>
            <a:r>
              <a:rPr lang="zh-CN" altLang="en-US"/>
              <a:t>制作与优化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685"/>
            <a:ext cx="8229600" cy="1181100"/>
          </a:xfrm>
        </p:spPr>
        <p:txBody>
          <a:bodyPr/>
          <a:lstStyle/>
          <a:p>
            <a:r>
              <a:rPr lang="zh-CN" altLang="en-US" sz="2800"/>
              <a:t>如何制作？制作过程中需要注意些什么？怎样使小电动机更稳定？</a:t>
            </a:r>
          </a:p>
        </p:txBody>
      </p:sp>
      <p:pic>
        <p:nvPicPr>
          <p:cNvPr id="4" name="制作小电动机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0035" y="2089785"/>
            <a:ext cx="8583930" cy="464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分组活动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ym typeface="+mn-ea"/>
              </a:rPr>
              <a:t>注意事项：</a:t>
            </a:r>
            <a:endParaRPr lang="zh-CN" altLang="en-US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此实验电能消耗很大，小电动机连续转动不能超过10秒。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不要把铜线直接连在电池的两极，容易形成短路。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使</a:t>
            </a:r>
            <a:r>
              <a:rPr lang="zh-CN" altLang="en-US" dirty="0" smtClean="0"/>
              <a:t>用</a:t>
            </a:r>
            <a:r>
              <a:rPr lang="zh-CN" altLang="en-US" dirty="0"/>
              <a:t>尖嘴</a:t>
            </a:r>
            <a:r>
              <a:rPr lang="zh-CN" altLang="en-US" dirty="0" smtClean="0"/>
              <a:t>钳</a:t>
            </a:r>
            <a:r>
              <a:rPr lang="zh-CN" altLang="en-US" dirty="0"/>
              <a:t>的安全。</a:t>
            </a:r>
          </a:p>
        </p:txBody>
      </p:sp>
      <p:sp>
        <p:nvSpPr>
          <p:cNvPr id="4" name="矩形 3"/>
          <p:cNvSpPr/>
          <p:nvPr/>
        </p:nvSpPr>
        <p:spPr>
          <a:xfrm>
            <a:off x="396000" y="1557000"/>
            <a:ext cx="8064000" cy="46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626</Words>
  <Application>Microsoft Office PowerPoint</Application>
  <PresentationFormat>全屏显示(4:3)</PresentationFormat>
  <Paragraphs>62</Paragraphs>
  <Slides>16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PowerPoint 演示文稿</vt:lpstr>
      <vt:lpstr>生活中的小电动机</vt:lpstr>
      <vt:lpstr>PowerPoint 演示文稿</vt:lpstr>
      <vt:lpstr>PowerPoint 演示文稿</vt:lpstr>
      <vt:lpstr>PowerPoint 演示文稿</vt:lpstr>
      <vt:lpstr>设计、创意</vt:lpstr>
      <vt:lpstr>PowerPoint 演示文稿</vt:lpstr>
      <vt:lpstr>制作与优化</vt:lpstr>
      <vt:lpstr>分组活动</vt:lpstr>
      <vt:lpstr>怎么让小电动机反过来旋转？</vt:lpstr>
      <vt:lpstr>PowerPoint 演示文稿</vt:lpstr>
      <vt:lpstr>PowerPoint 演示文稿</vt:lpstr>
      <vt:lpstr>改进我的项目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AIR</dc:creator>
  <cp:lastModifiedBy>Administrator</cp:lastModifiedBy>
  <cp:revision>15</cp:revision>
  <dcterms:created xsi:type="dcterms:W3CDTF">2018-10-22T15:21:00Z</dcterms:created>
  <dcterms:modified xsi:type="dcterms:W3CDTF">2019-08-21T05:10:09Z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2052-11.1.0.8869</vt:lpwstr>
  </property>
</Properties>
</file>