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7" r:id="rId2"/>
    <p:sldId id="362" r:id="rId3"/>
    <p:sldId id="375" r:id="rId4"/>
    <p:sldId id="363" r:id="rId5"/>
    <p:sldId id="364" r:id="rId6"/>
    <p:sldId id="365" r:id="rId7"/>
    <p:sldId id="367" r:id="rId8"/>
    <p:sldId id="368" r:id="rId9"/>
    <p:sldId id="369" r:id="rId10"/>
    <p:sldId id="370" r:id="rId11"/>
    <p:sldId id="371" r:id="rId12"/>
    <p:sldId id="366" r:id="rId13"/>
    <p:sldId id="373" r:id="rId14"/>
    <p:sldId id="374" r:id="rId15"/>
    <p:sldId id="378" r:id="rId16"/>
    <p:sldId id="379" r:id="rId17"/>
    <p:sldId id="377" r:id="rId18"/>
    <p:sldId id="28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6699"/>
    <a:srgbClr val="468DE4"/>
    <a:srgbClr val="33FD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6" autoAdjust="0"/>
    <p:restoredTop sz="94660"/>
  </p:normalViewPr>
  <p:slideViewPr>
    <p:cSldViewPr>
      <p:cViewPr varScale="1">
        <p:scale>
          <a:sx n="68" d="100"/>
          <a:sy n="68" d="100"/>
        </p:scale>
        <p:origin x="1560"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2020/2/5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extLst>
      <p:ext uri="{BB962C8B-B14F-4D97-AF65-F5344CB8AC3E}">
        <p14:creationId xmlns:p14="http://schemas.microsoft.com/office/powerpoint/2010/main" val="655230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5157192"/>
            <a:ext cx="9144000" cy="645160"/>
          </a:xfrm>
          <a:prstGeom prst="rect">
            <a:avLst/>
          </a:prstGeom>
          <a:noFill/>
        </p:spPr>
        <p:txBody>
          <a:bodyPr wrap="square" rtlCol="0">
            <a:spAutoFit/>
          </a:bodyPr>
          <a:lstStyle/>
          <a:p>
            <a:pPr algn="ctr"/>
            <a:r>
              <a:rPr lang="zh-CN" altLang="en-US" sz="3600" b="1" dirty="0">
                <a:latin typeface="华文楷体" panose="02010600040101010101" pitchFamily="2" charset="-122"/>
                <a:ea typeface="华文楷体" panose="02010600040101010101" pitchFamily="2" charset="-122"/>
              </a:rPr>
              <a:t>小学科学教学网资源建设团队  朱斌 </a:t>
            </a:r>
            <a:endParaRPr lang="en-US" altLang="zh-CN" sz="3600" b="1" dirty="0">
              <a:latin typeface="华文楷体" panose="02010600040101010101" pitchFamily="2" charset="-122"/>
              <a:ea typeface="华文楷体" panose="02010600040101010101" pitchFamily="2" charset="-122"/>
            </a:endParaRPr>
          </a:p>
        </p:txBody>
      </p:sp>
      <p:sp>
        <p:nvSpPr>
          <p:cNvPr id="7" name="矩形 6"/>
          <p:cNvSpPr/>
          <p:nvPr/>
        </p:nvSpPr>
        <p:spPr>
          <a:xfrm>
            <a:off x="0" y="2437418"/>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866046"/>
            <a:ext cx="9144000" cy="1106805"/>
          </a:xfrm>
          <a:prstGeom prst="rect">
            <a:avLst/>
          </a:prstGeom>
          <a:noFill/>
        </p:spPr>
        <p:txBody>
          <a:bodyPr wrap="square" rtlCol="0">
            <a:spAutoFit/>
          </a:bodyPr>
          <a:lstStyle/>
          <a:p>
            <a:pPr algn="ctr"/>
            <a:r>
              <a:rPr lang="en-US" altLang="zh-CN" sz="6600" b="1" dirty="0">
                <a:latin typeface="华文中宋" panose="02010600040101010101" pitchFamily="2" charset="-122"/>
                <a:ea typeface="华文中宋" panose="02010600040101010101" pitchFamily="2" charset="-122"/>
              </a:rPr>
              <a:t>8.</a:t>
            </a:r>
            <a:r>
              <a:rPr lang="zh-CN" altLang="en-US" sz="6600" b="1" dirty="0">
                <a:latin typeface="华文中宋" panose="02010600040101010101" pitchFamily="2" charset="-122"/>
                <a:ea typeface="华文中宋" panose="02010600040101010101" pitchFamily="2" charset="-122"/>
              </a:rPr>
              <a:t>微小世界和我们</a:t>
            </a:r>
          </a:p>
        </p:txBody>
      </p:sp>
      <p:sp>
        <p:nvSpPr>
          <p:cNvPr id="10" name="任意多边形 9"/>
          <p:cNvSpPr/>
          <p:nvPr>
            <p:custDataLst>
              <p:tags r:id="rId1"/>
            </p:custDataLst>
          </p:nvPr>
        </p:nvSpPr>
        <p:spPr>
          <a:xfrm flipH="1">
            <a:off x="428596" y="484652"/>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a:t> 教科版六下</a:t>
            </a:r>
            <a:r>
              <a:rPr lang="en-US" altLang="zh-CN" sz="2800" b="1" dirty="0"/>
              <a:t>《</a:t>
            </a:r>
            <a:r>
              <a:rPr lang="zh-CN" altLang="en-US" sz="2800" b="1" dirty="0"/>
              <a:t>微小世界</a:t>
            </a:r>
            <a:r>
              <a:rPr lang="en-US" altLang="zh-CN" sz="2800" b="1" dirty="0"/>
              <a:t>》</a:t>
            </a:r>
            <a:r>
              <a:rPr lang="zh-CN" altLang="en-US" sz="2800" b="1" dirty="0"/>
              <a:t>单元</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88704"/>
            <a:ext cx="1526917" cy="108012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95288" y="1341438"/>
            <a:ext cx="8137525"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3337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微软雅黑" panose="020B0503020204020204" pitchFamily="34" charset="-122"/>
                <a:ea typeface="微软雅黑" panose="020B0503020204020204" pitchFamily="34" charset="-122"/>
                <a:sym typeface="宋体" panose="02010600030101010101" pitchFamily="2" charset="-122"/>
              </a:rPr>
              <a:t>土壤的改良和净化: </a:t>
            </a:r>
          </a:p>
          <a:p>
            <a:r>
              <a:rPr lang="zh-CN" altLang="en-US" sz="2800" b="1">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土壤中有许许多多的微生物，主要有细菌、真菌、放线菌、藻 类和原生动物，它们与土壤肥力有关，有的能把生物尸体分解为植物需要的营养，有的能和生物共生，起到固氮的作用。比如在豆科植物根部生长的许许多多小圆球是根瘤菌，根瘤菌吸收并固定大气中的氮提供给植物作为肥料。日前在我国西部大开发的建设中，一些农业 微生物学工作者，大力提倡在西部沙漠、戈壁、荒坡多种植豆科树、草，增加土壤肥力，绿化荒山荒坡，防止水土流失，促进农、林、牧业的发展。</a:t>
            </a:r>
          </a:p>
        </p:txBody>
      </p:sp>
      <p:pic>
        <p:nvPicPr>
          <p:cNvPr id="17411" name="Picture 3" descr="20071142010548876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5" y="549275"/>
            <a:ext cx="806450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2166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ox(in)">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539750" y="333375"/>
            <a:ext cx="8280400"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762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a:latin typeface="微软雅黑" panose="020B0503020204020204" pitchFamily="34" charset="-122"/>
                <a:ea typeface="微软雅黑" panose="020B0503020204020204" pitchFamily="34" charset="-122"/>
                <a:sym typeface="宋体" panose="02010600030101010101" pitchFamily="2" charset="-122"/>
              </a:rPr>
              <a:t>污水和垃圾处理:</a:t>
            </a:r>
          </a:p>
          <a:p>
            <a:pPr>
              <a:lnSpc>
                <a:spcPct val="110000"/>
              </a:lnSpc>
            </a:pPr>
            <a:r>
              <a:rPr lang="zh-CN" altLang="en-US" sz="2800" b="1">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微生物在自然界中，还扮演着另一个十分重要的角色一污水和垃圾的处理者。几乎所有的污水处理都是靠微生物的作用完成的。污水和污物处理中既 需要微生物分解和除掉各种有害物质，还要靠微生物进行除臭。污水与污物的处理速度、处理效果取决于微生物的种类和功能。</a:t>
            </a:r>
          </a:p>
          <a:p>
            <a:pPr>
              <a:lnSpc>
                <a:spcPct val="110000"/>
              </a:lnSpc>
            </a:pPr>
            <a:r>
              <a:rPr lang="zh-CN" altLang="en-US" sz="2800" b="1">
                <a:latin typeface="微软雅黑" panose="020B0503020204020204" pitchFamily="34" charset="-122"/>
                <a:ea typeface="微软雅黑" panose="020B0503020204020204" pitchFamily="34" charset="-122"/>
                <a:sym typeface="宋体" panose="02010600030101010101" pitchFamily="2" charset="-122"/>
              </a:rPr>
              <a:t>微电子技术:</a:t>
            </a:r>
          </a:p>
          <a:p>
            <a:pPr>
              <a:lnSpc>
                <a:spcPct val="110000"/>
              </a:lnSpc>
            </a:pPr>
            <a:r>
              <a:rPr lang="zh-CN" altLang="en-US" sz="2800" b="1">
                <a:latin typeface="微软雅黑" panose="020B0503020204020204" pitchFamily="34"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显微技术还促进了微电子仪器的研制。美国的科学家已研制成功一种微型电动马达。这种微型马达直径仅0.07毫米，厚度是0.25毫米。有了这种微型马达，将来人们大约可以制造大批在人体内运行的装置，担负运输和清除有害物质的工作。</a:t>
            </a:r>
          </a:p>
        </p:txBody>
      </p:sp>
      <p:pic>
        <p:nvPicPr>
          <p:cNvPr id="18435" name="Picture 3" descr="140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5" y="381000"/>
            <a:ext cx="8169275" cy="612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1672788201086143324"/>
          <p:cNvPicPr>
            <a:picLocks noChangeAspect="1" noChangeArrowheads="1"/>
          </p:cNvPicPr>
          <p:nvPr/>
        </p:nvPicPr>
        <p:blipFill>
          <a:blip r:embed="rId3">
            <a:extLst>
              <a:ext uri="{28A0092B-C50C-407E-A947-70E740481C1C}">
                <a14:useLocalDpi xmlns:a14="http://schemas.microsoft.com/office/drawing/2010/main" val="0"/>
              </a:ext>
            </a:extLst>
          </a:blip>
          <a:srcRect b="6039"/>
          <a:stretch>
            <a:fillRect/>
          </a:stretch>
        </p:blipFill>
        <p:spPr bwMode="auto">
          <a:xfrm>
            <a:off x="466725" y="117475"/>
            <a:ext cx="8283575" cy="666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33335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down)">
                                      <p:cBhvr>
                                        <p:cTn id="7" dur="500"/>
                                        <p:tgtEl>
                                          <p:spTgt spid="1843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8434">
                                            <p:txEl>
                                              <p:pRg st="1" end="1"/>
                                            </p:txEl>
                                          </p:spTgt>
                                        </p:tgtEl>
                                        <p:attrNameLst>
                                          <p:attrName>style.visibility</p:attrName>
                                        </p:attrNameLst>
                                      </p:cBhvr>
                                      <p:to>
                                        <p:strVal val="visible"/>
                                      </p:to>
                                    </p:set>
                                    <p:animEffect transition="in" filter="wipe(down)">
                                      <p:cBhvr>
                                        <p:cTn id="10" dur="500"/>
                                        <p:tgtEl>
                                          <p:spTgt spid="18434">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8434">
                                            <p:txEl>
                                              <p:pRg st="2" end="2"/>
                                            </p:txEl>
                                          </p:spTgt>
                                        </p:tgtEl>
                                        <p:attrNameLst>
                                          <p:attrName>style.visibility</p:attrName>
                                        </p:attrNameLst>
                                      </p:cBhvr>
                                      <p:to>
                                        <p:strVal val="visible"/>
                                      </p:to>
                                    </p:set>
                                    <p:animEffect transition="in" filter="wipe(down)">
                                      <p:cBhvr>
                                        <p:cTn id="15" dur="500"/>
                                        <p:tgtEl>
                                          <p:spTgt spid="1843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8434">
                                            <p:txEl>
                                              <p:pRg st="3" end="3"/>
                                            </p:txEl>
                                          </p:spTgt>
                                        </p:tgtEl>
                                        <p:attrNameLst>
                                          <p:attrName>style.visibility</p:attrName>
                                        </p:attrNameLst>
                                      </p:cBhvr>
                                      <p:to>
                                        <p:strVal val="visible"/>
                                      </p:to>
                                    </p:set>
                                    <p:animEffect transition="in" filter="wipe(down)">
                                      <p:cBhvr>
                                        <p:cTn id="18" dur="500"/>
                                        <p:tgtEl>
                                          <p:spTgt spid="18434">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8435"/>
                                        </p:tgtEl>
                                        <p:attrNameLst>
                                          <p:attrName>style.visibility</p:attrName>
                                        </p:attrNameLst>
                                      </p:cBhvr>
                                      <p:to>
                                        <p:strVal val="visible"/>
                                      </p:to>
                                    </p:set>
                                    <p:animEffect transition="in" filter="blinds(horizontal)">
                                      <p:cBhvr>
                                        <p:cTn id="23" dur="500"/>
                                        <p:tgtEl>
                                          <p:spTgt spid="1843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blinds(horizontal)">
                                      <p:cBhvr>
                                        <p:cTn id="28"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60648"/>
            <a:ext cx="9467528" cy="1008112"/>
            <a:chOff x="0" y="260648"/>
            <a:chExt cx="9467528" cy="1008112"/>
          </a:xfrm>
        </p:grpSpPr>
        <p:sp>
          <p:nvSpPr>
            <p:cNvPr id="5" name="矩形 4"/>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323528" y="379983"/>
              <a:ext cx="9144000" cy="646331"/>
            </a:xfrm>
            <a:prstGeom prst="rect">
              <a:avLst/>
            </a:prstGeom>
            <a:noFill/>
          </p:spPr>
          <p:txBody>
            <a:bodyPr wrap="square" rtlCol="0">
              <a:spAutoFit/>
            </a:bodyPr>
            <a:lstStyle/>
            <a:p>
              <a:r>
                <a:rPr lang="zh-CN" altLang="en-US" sz="3600" b="1" dirty="0"/>
                <a:t>人类探索微小世界的成果</a:t>
              </a:r>
            </a:p>
          </p:txBody>
        </p:sp>
      </p:grpSp>
      <p:sp>
        <p:nvSpPr>
          <p:cNvPr id="2" name="矩形 1"/>
          <p:cNvSpPr/>
          <p:nvPr/>
        </p:nvSpPr>
        <p:spPr>
          <a:xfrm>
            <a:off x="755068" y="1384362"/>
            <a:ext cx="8280920" cy="4832092"/>
          </a:xfrm>
          <a:prstGeom prst="rect">
            <a:avLst/>
          </a:prstGeom>
        </p:spPr>
        <p:txBody>
          <a:bodyPr wrap="square">
            <a:spAutoFit/>
          </a:bodyPr>
          <a:lstStyle/>
          <a:p>
            <a:pPr algn="ctr"/>
            <a:r>
              <a:rPr lang="zh-CN" altLang="en-US" sz="4400" dirty="0"/>
              <a:t>小组讨论会</a:t>
            </a:r>
          </a:p>
          <a:p>
            <a:r>
              <a:rPr lang="zh-CN" altLang="en-US" sz="4400" dirty="0"/>
              <a:t>  </a:t>
            </a:r>
          </a:p>
          <a:p>
            <a:r>
              <a:rPr lang="zh-CN" altLang="en-US" sz="4400" dirty="0"/>
              <a:t>要求：</a:t>
            </a:r>
            <a:endParaRPr lang="en-US" altLang="zh-CN" sz="4400" dirty="0"/>
          </a:p>
          <a:p>
            <a:r>
              <a:rPr lang="en-US" altLang="zh-CN" sz="4400" dirty="0"/>
              <a:t>         1.</a:t>
            </a:r>
            <a:r>
              <a:rPr lang="zh-CN" altLang="en-US" sz="4400" dirty="0"/>
              <a:t>先在小组内交流自己收集到的资料卡片。</a:t>
            </a:r>
            <a:endParaRPr lang="en-US" altLang="zh-CN" sz="4400" dirty="0"/>
          </a:p>
          <a:p>
            <a:r>
              <a:rPr lang="en-US" altLang="zh-CN" sz="4400" dirty="0"/>
              <a:t>         2.</a:t>
            </a:r>
            <a:r>
              <a:rPr lang="zh-CN" altLang="en-US" sz="4400" dirty="0"/>
              <a:t>组内互评。</a:t>
            </a:r>
            <a:endParaRPr lang="en-US" altLang="zh-CN" sz="4400" dirty="0"/>
          </a:p>
          <a:p>
            <a:r>
              <a:rPr lang="en-US" altLang="zh-CN" sz="4400" dirty="0"/>
              <a:t>         3.</a:t>
            </a:r>
            <a:r>
              <a:rPr lang="zh-CN" altLang="en-US" sz="4400" dirty="0"/>
              <a:t> 汇集小组资料</a:t>
            </a:r>
          </a:p>
        </p:txBody>
      </p:sp>
    </p:spTree>
    <p:extLst>
      <p:ext uri="{BB962C8B-B14F-4D97-AF65-F5344CB8AC3E}">
        <p14:creationId xmlns:p14="http://schemas.microsoft.com/office/powerpoint/2010/main" val="361789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157163"/>
            <a:ext cx="8229600" cy="1201738"/>
          </a:xfrm>
        </p:spPr>
        <p:txBody>
          <a:bodyPr/>
          <a:lstStyle/>
          <a:p>
            <a:r>
              <a:rPr lang="zh-CN" altLang="en-US"/>
              <a:t>小制作</a:t>
            </a:r>
          </a:p>
        </p:txBody>
      </p:sp>
      <p:sp>
        <p:nvSpPr>
          <p:cNvPr id="20483" name="Rectangle 3"/>
          <p:cNvSpPr>
            <a:spLocks noGrp="1" noChangeArrowheads="1"/>
          </p:cNvSpPr>
          <p:nvPr>
            <p:ph type="body" idx="1"/>
          </p:nvPr>
        </p:nvSpPr>
        <p:spPr>
          <a:xfrm>
            <a:off x="246062" y="908720"/>
            <a:ext cx="8651875" cy="5689600"/>
          </a:xfrm>
          <a:ln w="28575">
            <a:solidFill>
              <a:schemeClr val="accent2"/>
            </a:solidFill>
            <a:miter lim="800000"/>
            <a:headEnd/>
            <a:tailEnd/>
          </a:ln>
        </p:spPr>
        <p:txBody>
          <a:bodyPr/>
          <a:lstStyle/>
          <a:p>
            <a:pPr>
              <a:lnSpc>
                <a:spcPct val="80000"/>
              </a:lnSpc>
              <a:buFontTx/>
              <a:buNone/>
            </a:pPr>
            <a:r>
              <a:rPr lang="zh-CN" altLang="en-US" sz="3600" b="1">
                <a:solidFill>
                  <a:srgbClr val="0099CC"/>
                </a:solidFill>
                <a:latin typeface="楷体_GB2312" pitchFamily="49" charset="-122"/>
                <a:ea typeface="楷体_GB2312" pitchFamily="49" charset="-122"/>
              </a:rPr>
              <a:t>领    域：</a:t>
            </a:r>
            <a:r>
              <a:rPr lang="zh-CN" altLang="en-US" sz="3600" b="1">
                <a:solidFill>
                  <a:srgbClr val="FF0066"/>
                </a:solidFill>
                <a:latin typeface="楷体_GB2312" pitchFamily="49" charset="-122"/>
                <a:ea typeface="楷体_GB2312" pitchFamily="49" charset="-122"/>
              </a:rPr>
              <a:t>微电子</a:t>
            </a:r>
          </a:p>
          <a:p>
            <a:pPr>
              <a:lnSpc>
                <a:spcPct val="80000"/>
              </a:lnSpc>
              <a:buFontTx/>
              <a:buNone/>
            </a:pPr>
            <a:r>
              <a:rPr lang="zh-CN" altLang="en-US" sz="3600" b="1">
                <a:solidFill>
                  <a:srgbClr val="0099CC"/>
                </a:solidFill>
                <a:latin typeface="楷体_GB2312" pitchFamily="49" charset="-122"/>
                <a:ea typeface="楷体_GB2312" pitchFamily="49" charset="-122"/>
              </a:rPr>
              <a:t>主    题：</a:t>
            </a:r>
            <a:r>
              <a:rPr lang="zh-CN" altLang="en-US" sz="3600" b="1">
                <a:solidFill>
                  <a:srgbClr val="FF0066"/>
                </a:solidFill>
                <a:latin typeface="楷体_GB2312" pitchFamily="49" charset="-122"/>
                <a:ea typeface="楷体_GB2312" pitchFamily="49" charset="-122"/>
              </a:rPr>
              <a:t>微电子技术的应用</a:t>
            </a:r>
          </a:p>
          <a:p>
            <a:pPr>
              <a:lnSpc>
                <a:spcPct val="80000"/>
              </a:lnSpc>
              <a:buFontTx/>
              <a:buNone/>
            </a:pPr>
            <a:r>
              <a:rPr lang="zh-CN" altLang="en-US" sz="3600" b="1">
                <a:solidFill>
                  <a:srgbClr val="0099CC"/>
                </a:solidFill>
                <a:latin typeface="楷体_GB2312" pitchFamily="49" charset="-122"/>
                <a:ea typeface="楷体_GB2312" pitchFamily="49" charset="-122"/>
              </a:rPr>
              <a:t>资料来源：</a:t>
            </a:r>
            <a:r>
              <a:rPr lang="zh-CN" altLang="en-US" sz="3600" b="1">
                <a:solidFill>
                  <a:srgbClr val="FF0066"/>
                </a:solidFill>
                <a:latin typeface="楷体_GB2312" pitchFamily="49" charset="-122"/>
                <a:ea typeface="楷体_GB2312" pitchFamily="49" charset="-122"/>
              </a:rPr>
              <a:t>网络</a:t>
            </a:r>
          </a:p>
          <a:p>
            <a:pPr>
              <a:lnSpc>
                <a:spcPct val="80000"/>
              </a:lnSpc>
              <a:buFontTx/>
              <a:buNone/>
            </a:pPr>
            <a:r>
              <a:rPr lang="zh-CN" altLang="en-US" sz="3600" b="1">
                <a:solidFill>
                  <a:srgbClr val="0099CC"/>
                </a:solidFill>
                <a:latin typeface="楷体_GB2312" pitchFamily="49" charset="-122"/>
                <a:ea typeface="楷体_GB2312" pitchFamily="49" charset="-122"/>
              </a:rPr>
              <a:t>资料题目：</a:t>
            </a:r>
            <a:r>
              <a:rPr lang="zh-CN" altLang="en-US" sz="3600" b="1">
                <a:solidFill>
                  <a:srgbClr val="FF0066"/>
                </a:solidFill>
                <a:latin typeface="楷体_GB2312" pitchFamily="49" charset="-122"/>
                <a:ea typeface="楷体_GB2312" pitchFamily="49" charset="-122"/>
              </a:rPr>
              <a:t>微电子技术</a:t>
            </a:r>
          </a:p>
          <a:p>
            <a:pPr>
              <a:lnSpc>
                <a:spcPct val="80000"/>
              </a:lnSpc>
              <a:buFontTx/>
              <a:buNone/>
            </a:pPr>
            <a:r>
              <a:rPr lang="zh-CN" altLang="en-US" sz="3600" b="1">
                <a:solidFill>
                  <a:srgbClr val="0099CC"/>
                </a:solidFill>
                <a:latin typeface="楷体_GB2312" pitchFamily="49" charset="-122"/>
                <a:ea typeface="楷体_GB2312" pitchFamily="49" charset="-122"/>
              </a:rPr>
              <a:t>内    容：</a:t>
            </a:r>
            <a:r>
              <a:rPr lang="zh-CN" altLang="en-US" sz="2800" b="1">
                <a:latin typeface="楷体_GB2312" pitchFamily="49" charset="-122"/>
                <a:ea typeface="楷体_GB2312" pitchFamily="49" charset="-122"/>
              </a:rPr>
              <a:t>价廉、可靠、体积小、重量轻的微电子产品，使电子产品面貌一新；微电子技术产品和微处理器不再是专门用于科学仪器世界的贵族，而落户于各式各样的普及型产品之中，进人普通百姓家。例如电子玩具、游戏机、学习机及其他家用电器产品等。现代的广播电视系统更是使微电子技术大有用武之地的领域，集成电路代替了彩色电视机中大部分分立元件组成的功能电路，使电视机电路简捷清楚，维修方便，价格低廉。</a:t>
            </a:r>
          </a:p>
        </p:txBody>
      </p:sp>
    </p:spTree>
    <p:extLst>
      <p:ext uri="{BB962C8B-B14F-4D97-AF65-F5344CB8AC3E}">
        <p14:creationId xmlns:p14="http://schemas.microsoft.com/office/powerpoint/2010/main" val="3038648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0483">
                                            <p:bg/>
                                          </p:spTgt>
                                        </p:tgtEl>
                                        <p:attrNameLst>
                                          <p:attrName>style.visibility</p:attrName>
                                        </p:attrNameLst>
                                      </p:cBhvr>
                                      <p:to>
                                        <p:strVal val="visible"/>
                                      </p:to>
                                    </p:set>
                                    <p:animEffect transition="in" filter="box(in)">
                                      <p:cBhvr>
                                        <p:cTn id="7" dur="500"/>
                                        <p:tgtEl>
                                          <p:spTgt spid="20483">
                                            <p:bg/>
                                          </p:spTgt>
                                        </p:tgtEl>
                                      </p:cBhvr>
                                    </p:animEffect>
                                  </p:childTnLst>
                                </p:cTn>
                              </p:par>
                            </p:childTnLst>
                          </p:cTn>
                        </p:par>
                        <p:par>
                          <p:cTn id="8" fill="hold" nodeType="afterGroup">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20483">
                                            <p:txEl>
                                              <p:pRg st="0" end="0"/>
                                            </p:txEl>
                                          </p:spTgt>
                                        </p:tgtEl>
                                        <p:attrNameLst>
                                          <p:attrName>style.visibility</p:attrName>
                                        </p:attrNameLst>
                                      </p:cBhvr>
                                      <p:to>
                                        <p:strVal val="visible"/>
                                      </p:to>
                                    </p:set>
                                    <p:animEffect transition="in" filter="box(in)">
                                      <p:cBhvr>
                                        <p:cTn id="11" dur="500"/>
                                        <p:tgtEl>
                                          <p:spTgt spid="2048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20483">
                                            <p:txEl>
                                              <p:pRg st="1" end="1"/>
                                            </p:txEl>
                                          </p:spTgt>
                                        </p:tgtEl>
                                        <p:attrNameLst>
                                          <p:attrName>style.visibility</p:attrName>
                                        </p:attrNameLst>
                                      </p:cBhvr>
                                      <p:to>
                                        <p:strVal val="visible"/>
                                      </p:to>
                                    </p:set>
                                    <p:animEffect transition="in" filter="box(in)">
                                      <p:cBhvr>
                                        <p:cTn id="16" dur="500"/>
                                        <p:tgtEl>
                                          <p:spTgt spid="2048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20483">
                                            <p:txEl>
                                              <p:pRg st="2" end="2"/>
                                            </p:txEl>
                                          </p:spTgt>
                                        </p:tgtEl>
                                        <p:attrNameLst>
                                          <p:attrName>style.visibility</p:attrName>
                                        </p:attrNameLst>
                                      </p:cBhvr>
                                      <p:to>
                                        <p:strVal val="visible"/>
                                      </p:to>
                                    </p:set>
                                    <p:animEffect transition="in" filter="box(in)">
                                      <p:cBhvr>
                                        <p:cTn id="21" dur="500"/>
                                        <p:tgtEl>
                                          <p:spTgt spid="20483">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20483">
                                            <p:txEl>
                                              <p:pRg st="3" end="3"/>
                                            </p:txEl>
                                          </p:spTgt>
                                        </p:tgtEl>
                                        <p:attrNameLst>
                                          <p:attrName>style.visibility</p:attrName>
                                        </p:attrNameLst>
                                      </p:cBhvr>
                                      <p:to>
                                        <p:strVal val="visible"/>
                                      </p:to>
                                    </p:set>
                                    <p:animEffect transition="in" filter="box(in)">
                                      <p:cBhvr>
                                        <p:cTn id="26" dur="500"/>
                                        <p:tgtEl>
                                          <p:spTgt spid="20483">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20483">
                                            <p:txEl>
                                              <p:pRg st="4" end="4"/>
                                            </p:txEl>
                                          </p:spTgt>
                                        </p:tgtEl>
                                        <p:attrNameLst>
                                          <p:attrName>style.visibility</p:attrName>
                                        </p:attrNameLst>
                                      </p:cBhvr>
                                      <p:to>
                                        <p:strVal val="visible"/>
                                      </p:to>
                                    </p:set>
                                    <p:animEffect transition="in" filter="box(in)">
                                      <p:cBhvr>
                                        <p:cTn id="31"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小制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84515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60648"/>
            <a:ext cx="9467528" cy="1008112"/>
            <a:chOff x="0" y="260648"/>
            <a:chExt cx="9467528" cy="1008112"/>
          </a:xfrm>
        </p:grpSpPr>
        <p:sp>
          <p:nvSpPr>
            <p:cNvPr id="5" name="矩形 4"/>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323528" y="379983"/>
              <a:ext cx="9144000" cy="646331"/>
            </a:xfrm>
            <a:prstGeom prst="rect">
              <a:avLst/>
            </a:prstGeom>
            <a:noFill/>
          </p:spPr>
          <p:txBody>
            <a:bodyPr wrap="square" rtlCol="0">
              <a:spAutoFit/>
            </a:bodyPr>
            <a:lstStyle/>
            <a:p>
              <a:r>
                <a:rPr lang="zh-CN" altLang="en-US" sz="3600" b="1" dirty="0"/>
                <a:t>人类探索微小世界的成果</a:t>
              </a:r>
            </a:p>
          </p:txBody>
        </p:sp>
      </p:grpSp>
      <p:sp>
        <p:nvSpPr>
          <p:cNvPr id="2" name="矩形 1"/>
          <p:cNvSpPr/>
          <p:nvPr/>
        </p:nvSpPr>
        <p:spPr>
          <a:xfrm>
            <a:off x="755068" y="1384362"/>
            <a:ext cx="8280920" cy="4832092"/>
          </a:xfrm>
          <a:prstGeom prst="rect">
            <a:avLst/>
          </a:prstGeom>
        </p:spPr>
        <p:txBody>
          <a:bodyPr wrap="square">
            <a:spAutoFit/>
          </a:bodyPr>
          <a:lstStyle/>
          <a:p>
            <a:pPr algn="ctr"/>
            <a:r>
              <a:rPr lang="zh-CN" altLang="en-US" sz="4400" dirty="0"/>
              <a:t>班级讨论会</a:t>
            </a:r>
          </a:p>
          <a:p>
            <a:r>
              <a:rPr lang="zh-CN" altLang="en-US" sz="4400" dirty="0"/>
              <a:t>  </a:t>
            </a:r>
          </a:p>
          <a:p>
            <a:r>
              <a:rPr lang="zh-CN" altLang="en-US" sz="4400" dirty="0"/>
              <a:t>要求：</a:t>
            </a:r>
            <a:endParaRPr lang="en-US" altLang="zh-CN" sz="4400" dirty="0"/>
          </a:p>
          <a:p>
            <a:r>
              <a:rPr lang="en-US" altLang="zh-CN" sz="4400" dirty="0"/>
              <a:t>         1.</a:t>
            </a:r>
            <a:r>
              <a:rPr lang="zh-CN" altLang="en-US" sz="4400" dirty="0"/>
              <a:t>先在小组内交流自己收集到的资料卡片。</a:t>
            </a:r>
            <a:endParaRPr lang="en-US" altLang="zh-CN" sz="4400" dirty="0"/>
          </a:p>
          <a:p>
            <a:r>
              <a:rPr lang="en-US" altLang="zh-CN" sz="4400" dirty="0"/>
              <a:t>         2.</a:t>
            </a:r>
            <a:r>
              <a:rPr lang="zh-CN" altLang="en-US" sz="4400" dirty="0"/>
              <a:t>组内互评。</a:t>
            </a:r>
            <a:endParaRPr lang="en-US" altLang="zh-CN" sz="4400" dirty="0"/>
          </a:p>
          <a:p>
            <a:r>
              <a:rPr lang="en-US" altLang="zh-CN" sz="4400" dirty="0"/>
              <a:t>         3.</a:t>
            </a:r>
            <a:r>
              <a:rPr lang="zh-CN" altLang="en-US" sz="4400" dirty="0"/>
              <a:t> 汇集小组资料</a:t>
            </a:r>
          </a:p>
        </p:txBody>
      </p:sp>
    </p:spTree>
    <p:extLst>
      <p:ext uri="{BB962C8B-B14F-4D97-AF65-F5344CB8AC3E}">
        <p14:creationId xmlns:p14="http://schemas.microsoft.com/office/powerpoint/2010/main" val="86912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60648"/>
            <a:ext cx="9467528" cy="1008112"/>
            <a:chOff x="0" y="260648"/>
            <a:chExt cx="9467528" cy="1008112"/>
          </a:xfrm>
        </p:grpSpPr>
        <p:sp>
          <p:nvSpPr>
            <p:cNvPr id="5" name="矩形 4"/>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323528" y="379983"/>
              <a:ext cx="9144000" cy="646331"/>
            </a:xfrm>
            <a:prstGeom prst="rect">
              <a:avLst/>
            </a:prstGeom>
            <a:noFill/>
          </p:spPr>
          <p:txBody>
            <a:bodyPr wrap="square" rtlCol="0">
              <a:spAutoFit/>
            </a:bodyPr>
            <a:lstStyle/>
            <a:p>
              <a:r>
                <a:rPr lang="zh-CN" altLang="zh-CN" sz="3600" b="1" dirty="0"/>
                <a:t>制作展示小报</a:t>
              </a:r>
              <a:r>
                <a:rPr lang="zh-CN" altLang="en-US" sz="3600" b="1" dirty="0"/>
                <a:t>或者思维导图</a:t>
              </a: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556792"/>
            <a:ext cx="6480720" cy="48605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3473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imgsa.baidu.com/timg?image&amp;quality=80&amp;size=b9999_10000&amp;sec=1579268799&amp;di=83c8ec696052524ddade344a38a92776&amp;imgtype=jpg&amp;er=1&amp;src=http%3A%2F%2Fi1.t.hjfile.cn%2Fing_new%2F201309_3%2Fdc07baae-0eaf-4336-8564-54b5a8fe1bf0_200X137_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700808"/>
            <a:ext cx="6744162" cy="460851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0" y="260648"/>
            <a:ext cx="9467528" cy="1008112"/>
            <a:chOff x="0" y="260648"/>
            <a:chExt cx="9467528" cy="1008112"/>
          </a:xfrm>
        </p:grpSpPr>
        <p:sp>
          <p:nvSpPr>
            <p:cNvPr id="9" name="矩形 8"/>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TextBox 5"/>
            <p:cNvSpPr txBox="1"/>
            <p:nvPr/>
          </p:nvSpPr>
          <p:spPr>
            <a:xfrm>
              <a:off x="323528" y="379983"/>
              <a:ext cx="9144000" cy="646331"/>
            </a:xfrm>
            <a:prstGeom prst="rect">
              <a:avLst/>
            </a:prstGeom>
            <a:noFill/>
          </p:spPr>
          <p:txBody>
            <a:bodyPr wrap="square" rtlCol="0">
              <a:spAutoFit/>
            </a:bodyPr>
            <a:lstStyle/>
            <a:p>
              <a:r>
                <a:rPr lang="zh-CN" altLang="zh-CN" sz="3600" b="1" dirty="0"/>
                <a:t>制作展示小报</a:t>
              </a:r>
              <a:r>
                <a:rPr lang="zh-CN" altLang="en-US" sz="3600" b="1" dirty="0"/>
                <a:t>或者思维导图</a:t>
              </a:r>
            </a:p>
          </p:txBody>
        </p:sp>
      </p:grpSp>
    </p:spTree>
    <p:extLst>
      <p:ext uri="{BB962C8B-B14F-4D97-AF65-F5344CB8AC3E}">
        <p14:creationId xmlns:p14="http://schemas.microsoft.com/office/powerpoint/2010/main" val="375235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1000"/>
                                        <p:tgtEl>
                                          <p:spTgt spid="2050"/>
                                        </p:tgtEl>
                                      </p:cBhvr>
                                    </p:animEffect>
                                    <p:anim calcmode="lin" valueType="num">
                                      <p:cBhvr>
                                        <p:cTn id="12" dur="1000" fill="hold"/>
                                        <p:tgtEl>
                                          <p:spTgt spid="2050"/>
                                        </p:tgtEl>
                                        <p:attrNameLst>
                                          <p:attrName>ppt_x</p:attrName>
                                        </p:attrNameLst>
                                      </p:cBhvr>
                                      <p:tavLst>
                                        <p:tav tm="0">
                                          <p:val>
                                            <p:strVal val="#ppt_x"/>
                                          </p:val>
                                        </p:tav>
                                        <p:tav tm="100000">
                                          <p:val>
                                            <p:strVal val="#ppt_x"/>
                                          </p:val>
                                        </p:tav>
                                      </p:tavLst>
                                    </p:anim>
                                    <p:anim calcmode="lin" valueType="num">
                                      <p:cBhvr>
                                        <p:cTn id="1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a:solidFill>
                  <a:schemeClr val="bg1"/>
                </a:solidFill>
                <a:latin typeface="华文中宋" panose="02010600040101010101" pitchFamily="2" charset="-122"/>
                <a:ea typeface="华文中宋" panose="02010600040101010101" pitchFamily="2" charset="-122"/>
              </a:rPr>
              <a:t>郑重申明</a:t>
            </a: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323528" y="1628800"/>
            <a:ext cx="8568952" cy="432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a:solidFill>
                  <a:schemeClr val="tx1"/>
                </a:solidFill>
              </a:rPr>
              <a:t>       </a:t>
            </a:r>
            <a:r>
              <a:rPr lang="zh-CN" altLang="en-US" sz="3200" b="1" dirty="0">
                <a:solidFill>
                  <a:schemeClr val="tx1"/>
                </a:solidFill>
              </a:rPr>
              <a:t>本教学资源版权属于小学科学教学网所有，供全国小学科学教师个人在课堂教学中无偿使用。其他网站、公司或个人想要转载，请与小学科学网联系。如果其他网站、公司或个人用于赢利，我们保留追究的权利！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nvSpPr>
        <p:spPr bwMode="auto">
          <a:xfrm>
            <a:off x="1979712" y="2420888"/>
            <a:ext cx="4248472"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73050" indent="-27305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宋体" panose="02010600030101010101" pitchFamily="2" charset="-122"/>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宋体" panose="02010600030101010101" pitchFamily="2" charset="-122"/>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宋体" panose="02010600030101010101" pitchFamily="2" charset="-122"/>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5pPr>
            <a:lvl6pPr marL="19192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6pPr>
            <a:lvl7pPr marL="23764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7pPr>
            <a:lvl8pPr marL="28336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8pPr>
            <a:lvl9pPr marL="32908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9pPr>
          </a:lstStyle>
          <a:p>
            <a:pPr>
              <a:buNone/>
            </a:pPr>
            <a:r>
              <a:rPr lang="en-US" altLang="zh-CN" sz="4000" dirty="0">
                <a:latin typeface="黑体" panose="02010609060101010101" pitchFamily="49" charset="-122"/>
                <a:ea typeface="黑体" panose="02010609060101010101" pitchFamily="49" charset="-122"/>
              </a:rPr>
              <a:t>1</a:t>
            </a:r>
            <a:r>
              <a:rPr lang="zh-CN" altLang="zh-CN" sz="4000" dirty="0">
                <a:latin typeface="黑体" panose="02010609060101010101" pitchFamily="49" charset="-122"/>
                <a:ea typeface="黑体" panose="02010609060101010101" pitchFamily="49" charset="-122"/>
              </a:rPr>
              <a:t>千米</a:t>
            </a:r>
            <a:r>
              <a:rPr lang="en-US" altLang="zh-CN" sz="4000" dirty="0">
                <a:latin typeface="黑体" panose="02010609060101010101" pitchFamily="49" charset="-122"/>
                <a:ea typeface="黑体" panose="02010609060101010101" pitchFamily="49" charset="-122"/>
              </a:rPr>
              <a:t>=1000</a:t>
            </a:r>
            <a:r>
              <a:rPr lang="zh-CN" altLang="zh-CN" sz="4000" dirty="0">
                <a:latin typeface="黑体" panose="02010609060101010101" pitchFamily="49" charset="-122"/>
                <a:ea typeface="黑体" panose="02010609060101010101" pitchFamily="49" charset="-122"/>
              </a:rPr>
              <a:t>米；</a:t>
            </a:r>
            <a:endParaRPr lang="en-US" altLang="zh-CN" sz="4000" dirty="0">
              <a:latin typeface="黑体" panose="02010609060101010101" pitchFamily="49" charset="-122"/>
              <a:ea typeface="黑体" panose="02010609060101010101" pitchFamily="49" charset="-122"/>
            </a:endParaRPr>
          </a:p>
          <a:p>
            <a:pPr>
              <a:buNone/>
            </a:pPr>
            <a:r>
              <a:rPr lang="en-US" altLang="zh-CN" sz="4000" dirty="0">
                <a:latin typeface="黑体" panose="02010609060101010101" pitchFamily="49" charset="-122"/>
                <a:ea typeface="黑体" panose="02010609060101010101" pitchFamily="49" charset="-122"/>
              </a:rPr>
              <a:t>1</a:t>
            </a:r>
            <a:r>
              <a:rPr lang="zh-CN" altLang="zh-CN" sz="4000" dirty="0">
                <a:latin typeface="黑体" panose="02010609060101010101" pitchFamily="49" charset="-122"/>
                <a:ea typeface="黑体" panose="02010609060101010101" pitchFamily="49" charset="-122"/>
              </a:rPr>
              <a:t>米</a:t>
            </a:r>
            <a:r>
              <a:rPr lang="en-US" altLang="zh-CN" sz="4000" dirty="0">
                <a:latin typeface="黑体" panose="02010609060101010101" pitchFamily="49" charset="-122"/>
                <a:ea typeface="黑体" panose="02010609060101010101" pitchFamily="49" charset="-122"/>
              </a:rPr>
              <a:t>=1000</a:t>
            </a:r>
            <a:r>
              <a:rPr lang="zh-CN" altLang="zh-CN" sz="4000" dirty="0">
                <a:latin typeface="黑体" panose="02010609060101010101" pitchFamily="49" charset="-122"/>
                <a:ea typeface="黑体" panose="02010609060101010101" pitchFamily="49" charset="-122"/>
              </a:rPr>
              <a:t>毫米；</a:t>
            </a:r>
            <a:endParaRPr lang="en-US" altLang="zh-CN" sz="4000" dirty="0">
              <a:latin typeface="黑体" panose="02010609060101010101" pitchFamily="49" charset="-122"/>
              <a:ea typeface="黑体" panose="02010609060101010101" pitchFamily="49" charset="-122"/>
            </a:endParaRPr>
          </a:p>
          <a:p>
            <a:pPr>
              <a:buNone/>
            </a:pPr>
            <a:r>
              <a:rPr lang="en-US" altLang="zh-CN" sz="4000" dirty="0">
                <a:latin typeface="黑体" panose="02010609060101010101" pitchFamily="49" charset="-122"/>
                <a:ea typeface="黑体" panose="02010609060101010101" pitchFamily="49" charset="-122"/>
              </a:rPr>
              <a:t>1</a:t>
            </a:r>
            <a:r>
              <a:rPr lang="zh-CN" altLang="zh-CN" sz="4000" dirty="0">
                <a:latin typeface="黑体" panose="02010609060101010101" pitchFamily="49" charset="-122"/>
                <a:ea typeface="黑体" panose="02010609060101010101" pitchFamily="49" charset="-122"/>
              </a:rPr>
              <a:t>毫米</a:t>
            </a:r>
            <a:r>
              <a:rPr lang="en-US" altLang="zh-CN" sz="4000" dirty="0">
                <a:latin typeface="黑体" panose="02010609060101010101" pitchFamily="49" charset="-122"/>
                <a:ea typeface="黑体" panose="02010609060101010101" pitchFamily="49" charset="-122"/>
              </a:rPr>
              <a:t>=1000</a:t>
            </a:r>
            <a:r>
              <a:rPr lang="zh-CN" altLang="zh-CN" sz="4000" dirty="0">
                <a:latin typeface="黑体" panose="02010609060101010101" pitchFamily="49" charset="-122"/>
                <a:ea typeface="黑体" panose="02010609060101010101" pitchFamily="49" charset="-122"/>
              </a:rPr>
              <a:t>微米；</a:t>
            </a:r>
            <a:endParaRPr lang="en-US" altLang="zh-CN" sz="4000" dirty="0">
              <a:latin typeface="黑体" panose="02010609060101010101" pitchFamily="49" charset="-122"/>
              <a:ea typeface="黑体" panose="02010609060101010101" pitchFamily="49" charset="-122"/>
            </a:endParaRPr>
          </a:p>
          <a:p>
            <a:pPr>
              <a:buNone/>
            </a:pPr>
            <a:r>
              <a:rPr lang="en-US" altLang="zh-CN" sz="4000" dirty="0">
                <a:latin typeface="黑体" panose="02010609060101010101" pitchFamily="49" charset="-122"/>
                <a:ea typeface="黑体" panose="02010609060101010101" pitchFamily="49" charset="-122"/>
              </a:rPr>
              <a:t>1</a:t>
            </a:r>
            <a:r>
              <a:rPr lang="zh-CN" altLang="zh-CN" sz="4000" dirty="0">
                <a:latin typeface="黑体" panose="02010609060101010101" pitchFamily="49" charset="-122"/>
                <a:ea typeface="黑体" panose="02010609060101010101" pitchFamily="49" charset="-122"/>
              </a:rPr>
              <a:t>微米</a:t>
            </a:r>
            <a:r>
              <a:rPr lang="en-US" altLang="zh-CN" sz="4000" dirty="0">
                <a:latin typeface="黑体" panose="02010609060101010101" pitchFamily="49" charset="-122"/>
                <a:ea typeface="黑体" panose="02010609060101010101" pitchFamily="49" charset="-122"/>
              </a:rPr>
              <a:t>=1000</a:t>
            </a:r>
            <a:r>
              <a:rPr lang="zh-CN" altLang="zh-CN" sz="4000" dirty="0">
                <a:latin typeface="黑体" panose="02010609060101010101" pitchFamily="49" charset="-122"/>
                <a:ea typeface="黑体" panose="02010609060101010101" pitchFamily="49" charset="-122"/>
              </a:rPr>
              <a:t>纳米</a:t>
            </a:r>
            <a:r>
              <a:rPr lang="zh-CN" altLang="en-US" sz="4000" dirty="0">
                <a:latin typeface="黑体" panose="02010609060101010101" pitchFamily="49" charset="-122"/>
                <a:ea typeface="黑体" panose="02010609060101010101" pitchFamily="49" charset="-122"/>
              </a:rPr>
              <a:t>；</a:t>
            </a:r>
            <a:endParaRPr lang="en-US" altLang="zh-CN" sz="4000" dirty="0">
              <a:latin typeface="黑体" panose="02010609060101010101" pitchFamily="49" charset="-122"/>
              <a:ea typeface="黑体" panose="02010609060101010101" pitchFamily="49" charset="-122"/>
            </a:endParaRPr>
          </a:p>
          <a:p>
            <a:pPr>
              <a:buNone/>
            </a:pPr>
            <a:endParaRPr lang="zh-CN" altLang="en-US" sz="4000" b="1" dirty="0">
              <a:solidFill>
                <a:srgbClr val="3333CC"/>
              </a:solidFill>
              <a:latin typeface="黑体" panose="02010609060101010101" pitchFamily="49" charset="-122"/>
              <a:ea typeface="黑体" panose="02010609060101010101" pitchFamily="49" charset="-122"/>
            </a:endParaRPr>
          </a:p>
        </p:txBody>
      </p:sp>
      <p:grpSp>
        <p:nvGrpSpPr>
          <p:cNvPr id="4" name="组合 3"/>
          <p:cNvGrpSpPr/>
          <p:nvPr/>
        </p:nvGrpSpPr>
        <p:grpSpPr>
          <a:xfrm>
            <a:off x="0" y="260648"/>
            <a:ext cx="9467528" cy="1008112"/>
            <a:chOff x="0" y="260648"/>
            <a:chExt cx="9467528" cy="1008112"/>
          </a:xfrm>
        </p:grpSpPr>
        <p:sp>
          <p:nvSpPr>
            <p:cNvPr id="5" name="矩形 4"/>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323528" y="379983"/>
              <a:ext cx="9144000" cy="646331"/>
            </a:xfrm>
            <a:prstGeom prst="rect">
              <a:avLst/>
            </a:prstGeom>
            <a:noFill/>
          </p:spPr>
          <p:txBody>
            <a:bodyPr wrap="square" rtlCol="0">
              <a:spAutoFit/>
            </a:bodyPr>
            <a:lstStyle/>
            <a:p>
              <a:r>
                <a:rPr lang="zh-CN" altLang="en-US" sz="3600" b="1" dirty="0">
                  <a:latin typeface="华文中宋" panose="02010600040101010101" pitchFamily="2" charset="-122"/>
                  <a:ea typeface="华文中宋" panose="02010600040101010101" pitchFamily="2" charset="-122"/>
                </a:rPr>
                <a:t>人类认识的深入</a:t>
              </a:r>
            </a:p>
          </p:txBody>
        </p:sp>
      </p:grpSp>
    </p:spTree>
    <p:extLst>
      <p:ext uri="{BB962C8B-B14F-4D97-AF65-F5344CB8AC3E}">
        <p14:creationId xmlns:p14="http://schemas.microsoft.com/office/powerpoint/2010/main" val="222920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9218">
                                            <p:txEl>
                                              <p:pRg st="0" end="0"/>
                                            </p:txEl>
                                          </p:spTgt>
                                        </p:tgtEl>
                                        <p:attrNameLst>
                                          <p:attrName>style.visibility</p:attrName>
                                        </p:attrNameLst>
                                      </p:cBhvr>
                                      <p:to>
                                        <p:strVal val="visible"/>
                                      </p:to>
                                    </p:set>
                                    <p:animEffect transition="in" filter="slide(fromBottom)">
                                      <p:cBhvr>
                                        <p:cTn id="14" dur="500"/>
                                        <p:tgtEl>
                                          <p:spTgt spid="921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218">
                                            <p:txEl>
                                              <p:pRg st="1" end="1"/>
                                            </p:txEl>
                                          </p:spTgt>
                                        </p:tgtEl>
                                        <p:attrNameLst>
                                          <p:attrName>style.visibility</p:attrName>
                                        </p:attrNameLst>
                                      </p:cBhvr>
                                      <p:to>
                                        <p:strVal val="visible"/>
                                      </p:to>
                                    </p:set>
                                    <p:animEffect transition="in" filter="slide(fromBottom)">
                                      <p:cBhvr>
                                        <p:cTn id="19" dur="500"/>
                                        <p:tgtEl>
                                          <p:spTgt spid="9218">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9218">
                                            <p:txEl>
                                              <p:pRg st="2" end="2"/>
                                            </p:txEl>
                                          </p:spTgt>
                                        </p:tgtEl>
                                        <p:attrNameLst>
                                          <p:attrName>style.visibility</p:attrName>
                                        </p:attrNameLst>
                                      </p:cBhvr>
                                      <p:to>
                                        <p:strVal val="visible"/>
                                      </p:to>
                                    </p:set>
                                    <p:animEffect transition="in" filter="slide(fromBottom)">
                                      <p:cBhvr>
                                        <p:cTn id="24" dur="500"/>
                                        <p:tgtEl>
                                          <p:spTgt spid="9218">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9218">
                                            <p:txEl>
                                              <p:pRg st="3" end="3"/>
                                            </p:txEl>
                                          </p:spTgt>
                                        </p:tgtEl>
                                        <p:attrNameLst>
                                          <p:attrName>style.visibility</p:attrName>
                                        </p:attrNameLst>
                                      </p:cBhvr>
                                      <p:to>
                                        <p:strVal val="visible"/>
                                      </p:to>
                                    </p:set>
                                    <p:animEffect transition="in" filter="slide(fromBottom)">
                                      <p:cBhvr>
                                        <p:cTn id="29" dur="500"/>
                                        <p:tgtEl>
                                          <p:spTgt spid="92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nvSpPr>
        <p:spPr bwMode="auto">
          <a:xfrm>
            <a:off x="323528" y="2204864"/>
            <a:ext cx="82296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73050" indent="-27305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宋体" panose="02010600030101010101" pitchFamily="2" charset="-122"/>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宋体" panose="02010600030101010101" pitchFamily="2" charset="-122"/>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宋体" panose="02010600030101010101" pitchFamily="2" charset="-122"/>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5pPr>
            <a:lvl6pPr marL="19192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6pPr>
            <a:lvl7pPr marL="23764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7pPr>
            <a:lvl8pPr marL="28336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8pPr>
            <a:lvl9pPr marL="3290888" indent="-209550" fontAlgn="base">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9pPr>
          </a:lstStyle>
          <a:p>
            <a:pPr>
              <a:buFont typeface="Wingdings 2" panose="05020102010507070707" pitchFamily="18" charset="2"/>
              <a:buNone/>
            </a:pPr>
            <a:r>
              <a:rPr lang="zh-CN" altLang="en-US" sz="4000" b="1" dirty="0">
                <a:solidFill>
                  <a:schemeClr val="accent2"/>
                </a:solidFill>
              </a:rPr>
              <a:t>          </a:t>
            </a:r>
            <a:r>
              <a:rPr lang="zh-CN" altLang="en-US" sz="4000" b="1" dirty="0">
                <a:solidFill>
                  <a:srgbClr val="3333CC"/>
                </a:solidFill>
              </a:rPr>
              <a:t>回顾这个单元的学习内容，想想从古至今人类的观察工具是怎样发展的，人们的观察视野又是怎样拓展的，说说两者之间的关系。</a:t>
            </a:r>
          </a:p>
        </p:txBody>
      </p:sp>
      <p:grpSp>
        <p:nvGrpSpPr>
          <p:cNvPr id="4" name="组合 3"/>
          <p:cNvGrpSpPr/>
          <p:nvPr/>
        </p:nvGrpSpPr>
        <p:grpSpPr>
          <a:xfrm>
            <a:off x="0" y="260648"/>
            <a:ext cx="9467528" cy="1008112"/>
            <a:chOff x="0" y="260648"/>
            <a:chExt cx="9467528" cy="1008112"/>
          </a:xfrm>
        </p:grpSpPr>
        <p:sp>
          <p:nvSpPr>
            <p:cNvPr id="5" name="矩形 4"/>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323528" y="379983"/>
              <a:ext cx="9144000" cy="646331"/>
            </a:xfrm>
            <a:prstGeom prst="rect">
              <a:avLst/>
            </a:prstGeom>
            <a:noFill/>
          </p:spPr>
          <p:txBody>
            <a:bodyPr wrap="square" rtlCol="0">
              <a:spAutoFit/>
            </a:bodyPr>
            <a:lstStyle/>
            <a:p>
              <a:r>
                <a:rPr lang="zh-CN" altLang="en-US" sz="3600" b="1" dirty="0">
                  <a:latin typeface="华文中宋" panose="02010600040101010101" pitchFamily="2" charset="-122"/>
                  <a:ea typeface="华文中宋" panose="02010600040101010101" pitchFamily="2" charset="-122"/>
                </a:rPr>
                <a:t>回顾与总结</a:t>
              </a:r>
            </a:p>
          </p:txBody>
        </p:sp>
      </p:grpSp>
    </p:spTree>
    <p:extLst>
      <p:ext uri="{BB962C8B-B14F-4D97-AF65-F5344CB8AC3E}">
        <p14:creationId xmlns:p14="http://schemas.microsoft.com/office/powerpoint/2010/main" val="306220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9218">
                                            <p:txEl>
                                              <p:pRg st="0" end="0"/>
                                            </p:txEl>
                                          </p:spTgt>
                                        </p:tgtEl>
                                        <p:attrNameLst>
                                          <p:attrName>style.visibility</p:attrName>
                                        </p:attrNameLst>
                                      </p:cBhvr>
                                      <p:to>
                                        <p:strVal val="visible"/>
                                      </p:to>
                                    </p:set>
                                    <p:animEffect transition="in" filter="slide(fromBottom)">
                                      <p:cBhvr>
                                        <p:cTn id="14" dur="500"/>
                                        <p:tgtEl>
                                          <p:spTgt spid="92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3929063"/>
            <a:ext cx="4149725" cy="294005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3" name="AutoShape 3"/>
          <p:cNvSpPr>
            <a:spLocks noChangeArrowheads="1"/>
          </p:cNvSpPr>
          <p:nvPr/>
        </p:nvSpPr>
        <p:spPr bwMode="auto">
          <a:xfrm>
            <a:off x="539750" y="620713"/>
            <a:ext cx="3240088" cy="3313112"/>
          </a:xfrm>
          <a:prstGeom prst="wedgeRoundRectCallout">
            <a:avLst>
              <a:gd name="adj1" fmla="val 29963"/>
              <a:gd name="adj2" fmla="val 61833"/>
              <a:gd name="adj3" fmla="val 16667"/>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a:ea typeface="楷体_GB2312" pitchFamily="49" charset="-122"/>
              </a:rPr>
              <a:t>      在</a:t>
            </a:r>
            <a:r>
              <a:rPr lang="zh-CN" altLang="en-US" sz="2400" b="1">
                <a:solidFill>
                  <a:srgbClr val="3333CC"/>
                </a:solidFill>
                <a:ea typeface="楷体_GB2312" pitchFamily="49" charset="-122"/>
              </a:rPr>
              <a:t>放大镜和显微镜</a:t>
            </a:r>
            <a:r>
              <a:rPr lang="zh-CN" altLang="en-US" sz="2400" b="1">
                <a:ea typeface="楷体_GB2312" pitchFamily="49" charset="-122"/>
              </a:rPr>
              <a:t>没有发明以前，人们只能用</a:t>
            </a:r>
            <a:r>
              <a:rPr lang="zh-CN" altLang="en-US" sz="2400" b="1">
                <a:solidFill>
                  <a:srgbClr val="FF0000"/>
                </a:solidFill>
                <a:ea typeface="楷体_GB2312" pitchFamily="49" charset="-122"/>
              </a:rPr>
              <a:t>眼、耳、鼻、舌、手</a:t>
            </a:r>
            <a:r>
              <a:rPr lang="zh-CN" altLang="en-US" sz="2400" b="1">
                <a:ea typeface="楷体_GB2312" pitchFamily="49" charset="-122"/>
              </a:rPr>
              <a:t>五种感觉器官探知世界。那时候，人能观察到的最小动物，就是蚂蚁等昆虫</a:t>
            </a:r>
            <a:r>
              <a:rPr lang="zh-CN" altLang="en-US" sz="2400">
                <a:ea typeface="楷体_GB2312" pitchFamily="49" charset="-122"/>
              </a:rPr>
              <a:t>。</a:t>
            </a:r>
          </a:p>
        </p:txBody>
      </p:sp>
      <p:sp>
        <p:nvSpPr>
          <p:cNvPr id="10244" name="AutoShape 4"/>
          <p:cNvSpPr>
            <a:spLocks noChangeArrowheads="1"/>
          </p:cNvSpPr>
          <p:nvPr/>
        </p:nvSpPr>
        <p:spPr bwMode="auto">
          <a:xfrm>
            <a:off x="4649788" y="1711325"/>
            <a:ext cx="3529012" cy="1582738"/>
          </a:xfrm>
          <a:prstGeom prst="wedgeRoundRectCallout">
            <a:avLst>
              <a:gd name="adj1" fmla="val 2046"/>
              <a:gd name="adj2" fmla="val 115597"/>
              <a:gd name="adj3" fmla="val 16667"/>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b="1">
                <a:ea typeface="楷体_GB2312" pitchFamily="49" charset="-122"/>
              </a:rPr>
              <a:t>       放大镜和显微镜的发明，让我们看到了</a:t>
            </a:r>
            <a:r>
              <a:rPr lang="zh-CN" altLang="en-US" sz="2400" b="1">
                <a:solidFill>
                  <a:srgbClr val="FF0000"/>
                </a:solidFill>
                <a:ea typeface="楷体_GB2312" pitchFamily="49" charset="-122"/>
              </a:rPr>
              <a:t>微生物、细胞</a:t>
            </a:r>
            <a:r>
              <a:rPr lang="zh-CN" altLang="en-US" sz="2400" b="1">
                <a:ea typeface="楷体_GB2312" pitchFamily="49" charset="-122"/>
              </a:rPr>
              <a:t>。</a:t>
            </a:r>
          </a:p>
        </p:txBody>
      </p:sp>
    </p:spTree>
    <p:extLst>
      <p:ext uri="{BB962C8B-B14F-4D97-AF65-F5344CB8AC3E}">
        <p14:creationId xmlns:p14="http://schemas.microsoft.com/office/powerpoint/2010/main" val="2495814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autoUpdateAnimBg="0"/>
      <p:bldP spid="10244"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3"/>
          <p:cNvSpPr>
            <a:spLocks noChangeArrowheads="1"/>
          </p:cNvSpPr>
          <p:nvPr/>
        </p:nvSpPr>
        <p:spPr bwMode="auto">
          <a:xfrm>
            <a:off x="642938" y="3429000"/>
            <a:ext cx="2286000" cy="2500313"/>
          </a:xfrm>
          <a:prstGeom prst="rect">
            <a:avLst/>
          </a:prstGeom>
          <a:solidFill>
            <a:schemeClr val="bg1"/>
          </a:solidFill>
          <a:ln w="25400">
            <a:solidFill>
              <a:srgbClr val="08509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t>         </a:t>
            </a:r>
            <a:r>
              <a:rPr lang="zh-CN" altLang="en-US" sz="2800" b="1">
                <a:latin typeface="黑体" panose="02010609060101010101" pitchFamily="49" charset="-122"/>
                <a:ea typeface="黑体" panose="02010609060101010101" pitchFamily="49" charset="-122"/>
              </a:rPr>
              <a:t>能看到较 小的物体，但不能看清细微的特征。</a:t>
            </a:r>
          </a:p>
        </p:txBody>
      </p:sp>
      <p:sp>
        <p:nvSpPr>
          <p:cNvPr id="11268" name="右箭头 4"/>
          <p:cNvSpPr>
            <a:spLocks noChangeArrowheads="1"/>
          </p:cNvSpPr>
          <p:nvPr/>
        </p:nvSpPr>
        <p:spPr bwMode="auto">
          <a:xfrm>
            <a:off x="2786063" y="3857625"/>
            <a:ext cx="428625" cy="1285875"/>
          </a:xfrm>
          <a:prstGeom prst="rightArrow">
            <a:avLst>
              <a:gd name="adj1" fmla="val 50000"/>
              <a:gd name="adj2" fmla="val 50000"/>
            </a:avLst>
          </a:prstGeom>
          <a:solidFill>
            <a:schemeClr val="accent1"/>
          </a:solidFill>
          <a:ln w="25400">
            <a:solidFill>
              <a:srgbClr val="08509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FFF"/>
              </a:solidFill>
            </a:endParaRPr>
          </a:p>
        </p:txBody>
      </p:sp>
      <p:sp>
        <p:nvSpPr>
          <p:cNvPr id="11269" name="标题 1"/>
          <p:cNvSpPr txBox="1">
            <a:spLocks noChangeArrowheads="1"/>
          </p:cNvSpPr>
          <p:nvPr/>
        </p:nvSpPr>
        <p:spPr bwMode="auto">
          <a:xfrm>
            <a:off x="3214688" y="2428875"/>
            <a:ext cx="2671762"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a:latin typeface="Calibri" panose="020F0502020204030204" pitchFamily="34" charset="0"/>
                <a:ea typeface="隶书" panose="02010509060101010101" pitchFamily="49" charset="-122"/>
              </a:rPr>
              <a:t>发明放大镜以后</a:t>
            </a:r>
          </a:p>
        </p:txBody>
      </p:sp>
      <p:sp>
        <p:nvSpPr>
          <p:cNvPr id="11270" name="标题 1"/>
          <p:cNvSpPr txBox="1">
            <a:spLocks noChangeArrowheads="1"/>
          </p:cNvSpPr>
          <p:nvPr/>
        </p:nvSpPr>
        <p:spPr bwMode="auto">
          <a:xfrm>
            <a:off x="5972175" y="2416175"/>
            <a:ext cx="267176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a:latin typeface="Calibri" panose="020F0502020204030204" pitchFamily="34" charset="0"/>
                <a:ea typeface="隶书" panose="02010509060101010101" pitchFamily="49" charset="-122"/>
              </a:rPr>
              <a:t>发明显微镜以后</a:t>
            </a:r>
          </a:p>
        </p:txBody>
      </p:sp>
      <p:sp>
        <p:nvSpPr>
          <p:cNvPr id="11271" name="矩形 8"/>
          <p:cNvSpPr>
            <a:spLocks noChangeArrowheads="1"/>
          </p:cNvSpPr>
          <p:nvPr/>
        </p:nvSpPr>
        <p:spPr bwMode="auto">
          <a:xfrm>
            <a:off x="3357563" y="3429000"/>
            <a:ext cx="2286000" cy="2500313"/>
          </a:xfrm>
          <a:prstGeom prst="rect">
            <a:avLst/>
          </a:prstGeom>
          <a:solidFill>
            <a:schemeClr val="bg1"/>
          </a:solidFill>
          <a:ln w="25400">
            <a:solidFill>
              <a:srgbClr val="08509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FFFF"/>
                </a:solidFill>
                <a:ea typeface="黑体" panose="02010609060101010101" pitchFamily="49" charset="-122"/>
              </a:rPr>
              <a:t>    对于事物很多细小的特征能够观察清楚。</a:t>
            </a:r>
          </a:p>
        </p:txBody>
      </p:sp>
      <p:sp>
        <p:nvSpPr>
          <p:cNvPr id="11272" name="矩形 9"/>
          <p:cNvSpPr>
            <a:spLocks noChangeArrowheads="1"/>
          </p:cNvSpPr>
          <p:nvPr/>
        </p:nvSpPr>
        <p:spPr bwMode="auto">
          <a:xfrm>
            <a:off x="6072188" y="3429000"/>
            <a:ext cx="2286000" cy="2500313"/>
          </a:xfrm>
          <a:prstGeom prst="rect">
            <a:avLst/>
          </a:prstGeom>
          <a:solidFill>
            <a:schemeClr val="bg1"/>
          </a:solidFill>
          <a:ln w="25400">
            <a:solidFill>
              <a:srgbClr val="08509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solidFill>
                  <a:srgbClr val="FFFFFF"/>
                </a:solidFill>
                <a:ea typeface="黑体" panose="02010609060101010101" pitchFamily="49" charset="-122"/>
              </a:rPr>
              <a:t>    将许多肉眼看不到的东西放大成千上万倍后，使它们清晰的出现在人们的眼前。</a:t>
            </a:r>
          </a:p>
        </p:txBody>
      </p:sp>
      <p:sp>
        <p:nvSpPr>
          <p:cNvPr id="11273" name="右箭头 10"/>
          <p:cNvSpPr>
            <a:spLocks noChangeArrowheads="1"/>
          </p:cNvSpPr>
          <p:nvPr/>
        </p:nvSpPr>
        <p:spPr bwMode="auto">
          <a:xfrm>
            <a:off x="5500688" y="3857625"/>
            <a:ext cx="428625" cy="1285875"/>
          </a:xfrm>
          <a:prstGeom prst="rightArrow">
            <a:avLst>
              <a:gd name="adj1" fmla="val 50000"/>
              <a:gd name="adj2" fmla="val 50000"/>
            </a:avLst>
          </a:prstGeom>
          <a:solidFill>
            <a:schemeClr val="accent1"/>
          </a:solidFill>
          <a:ln w="25400">
            <a:solidFill>
              <a:srgbClr val="08509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FFF"/>
              </a:solidFill>
            </a:endParaRPr>
          </a:p>
        </p:txBody>
      </p:sp>
      <p:grpSp>
        <p:nvGrpSpPr>
          <p:cNvPr id="11" name="组合 10"/>
          <p:cNvGrpSpPr/>
          <p:nvPr/>
        </p:nvGrpSpPr>
        <p:grpSpPr>
          <a:xfrm>
            <a:off x="0" y="260648"/>
            <a:ext cx="9467528" cy="1008112"/>
            <a:chOff x="0" y="260648"/>
            <a:chExt cx="9467528" cy="1008112"/>
          </a:xfrm>
        </p:grpSpPr>
        <p:sp>
          <p:nvSpPr>
            <p:cNvPr id="12" name="矩形 11"/>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TextBox 5"/>
            <p:cNvSpPr txBox="1"/>
            <p:nvPr/>
          </p:nvSpPr>
          <p:spPr>
            <a:xfrm>
              <a:off x="323528" y="379983"/>
              <a:ext cx="9144000" cy="646331"/>
            </a:xfrm>
            <a:prstGeom prst="rect">
              <a:avLst/>
            </a:prstGeom>
            <a:noFill/>
          </p:spPr>
          <p:txBody>
            <a:bodyPr wrap="square" rtlCol="0">
              <a:spAutoFit/>
            </a:bodyPr>
            <a:lstStyle/>
            <a:p>
              <a:r>
                <a:rPr lang="zh-CN" altLang="en-US" sz="3600" dirty="0">
                  <a:ea typeface="黑体" panose="02010609060101010101" pitchFamily="49" charset="-122"/>
                </a:rPr>
                <a:t>视野拓展的进程</a:t>
              </a:r>
            </a:p>
          </p:txBody>
        </p:sp>
      </p:grpSp>
      <p:sp>
        <p:nvSpPr>
          <p:cNvPr id="15" name="标题 1"/>
          <p:cNvSpPr txBox="1">
            <a:spLocks noChangeArrowheads="1"/>
          </p:cNvSpPr>
          <p:nvPr/>
        </p:nvSpPr>
        <p:spPr bwMode="auto">
          <a:xfrm>
            <a:off x="385549" y="2354009"/>
            <a:ext cx="267176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a:latin typeface="Calibri" panose="020F0502020204030204" pitchFamily="34" charset="0"/>
                <a:ea typeface="隶书" panose="02010509060101010101" pitchFamily="49" charset="-122"/>
              </a:rPr>
              <a:t>用感官观察</a:t>
            </a:r>
          </a:p>
        </p:txBody>
      </p:sp>
    </p:spTree>
    <p:extLst>
      <p:ext uri="{BB962C8B-B14F-4D97-AF65-F5344CB8AC3E}">
        <p14:creationId xmlns:p14="http://schemas.microsoft.com/office/powerpoint/2010/main" val="41628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dissolve">
                                      <p:cBhvr>
                                        <p:cTn id="14" dur="500"/>
                                        <p:tgtEl>
                                          <p:spTgt spid="15"/>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dissolve">
                                      <p:cBhvr>
                                        <p:cTn id="17" dur="500"/>
                                        <p:tgtEl>
                                          <p:spTgt spid="112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268"/>
                                        </p:tgtEl>
                                        <p:attrNameLst>
                                          <p:attrName>style.visibility</p:attrName>
                                        </p:attrNameLst>
                                      </p:cBhvr>
                                      <p:to>
                                        <p:strVal val="visible"/>
                                      </p:to>
                                    </p:set>
                                    <p:animEffect transition="in" filter="dissolve">
                                      <p:cBhvr>
                                        <p:cTn id="22" dur="500"/>
                                        <p:tgtEl>
                                          <p:spTgt spid="1126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269"/>
                                        </p:tgtEl>
                                        <p:attrNameLst>
                                          <p:attrName>style.visibility</p:attrName>
                                        </p:attrNameLst>
                                      </p:cBhvr>
                                      <p:to>
                                        <p:strVal val="visible"/>
                                      </p:to>
                                    </p:set>
                                    <p:animEffect transition="in" filter="dissolve">
                                      <p:cBhvr>
                                        <p:cTn id="25" dur="500"/>
                                        <p:tgtEl>
                                          <p:spTgt spid="1126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1271"/>
                                        </p:tgtEl>
                                        <p:attrNameLst>
                                          <p:attrName>style.visibility</p:attrName>
                                        </p:attrNameLst>
                                      </p:cBhvr>
                                      <p:to>
                                        <p:strVal val="visible"/>
                                      </p:to>
                                    </p:set>
                                    <p:animEffect transition="in" filter="dissolve">
                                      <p:cBhvr>
                                        <p:cTn id="28" dur="500"/>
                                        <p:tgtEl>
                                          <p:spTgt spid="1127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1273"/>
                                        </p:tgtEl>
                                        <p:attrNameLst>
                                          <p:attrName>style.visibility</p:attrName>
                                        </p:attrNameLst>
                                      </p:cBhvr>
                                      <p:to>
                                        <p:strVal val="visible"/>
                                      </p:to>
                                    </p:set>
                                    <p:animEffect transition="in" filter="dissolve">
                                      <p:cBhvr>
                                        <p:cTn id="33" dur="500"/>
                                        <p:tgtEl>
                                          <p:spTgt spid="1127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1270"/>
                                        </p:tgtEl>
                                        <p:attrNameLst>
                                          <p:attrName>style.visibility</p:attrName>
                                        </p:attrNameLst>
                                      </p:cBhvr>
                                      <p:to>
                                        <p:strVal val="visible"/>
                                      </p:to>
                                    </p:set>
                                    <p:animEffect transition="in" filter="dissolve">
                                      <p:cBhvr>
                                        <p:cTn id="36" dur="500"/>
                                        <p:tgtEl>
                                          <p:spTgt spid="11270"/>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1272"/>
                                        </p:tgtEl>
                                        <p:attrNameLst>
                                          <p:attrName>style.visibility</p:attrName>
                                        </p:attrNameLst>
                                      </p:cBhvr>
                                      <p:to>
                                        <p:strVal val="visible"/>
                                      </p:to>
                                    </p:set>
                                    <p:animEffect transition="in" filter="dissolve">
                                      <p:cBhvr>
                                        <p:cTn id="39"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autoUpdateAnimBg="0"/>
      <p:bldP spid="11268" grpId="0" animBg="1" autoUpdateAnimBg="0"/>
      <p:bldP spid="11269" grpId="0" autoUpdateAnimBg="0"/>
      <p:bldP spid="11270" grpId="0" autoUpdateAnimBg="0"/>
      <p:bldP spid="11271" grpId="0" animBg="1" autoUpdateAnimBg="0"/>
      <p:bldP spid="11272" grpId="0" animBg="1" autoUpdateAnimBg="0"/>
      <p:bldP spid="11273" grpId="0" animBg="1" autoUpdateAnimBg="0"/>
      <p:bldP spid="1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1" name="Group 3"/>
          <p:cNvGrpSpPr>
            <a:grpSpLocks/>
          </p:cNvGrpSpPr>
          <p:nvPr/>
        </p:nvGrpSpPr>
        <p:grpSpPr bwMode="auto">
          <a:xfrm>
            <a:off x="250825" y="1633538"/>
            <a:ext cx="2032000" cy="1074737"/>
            <a:chOff x="0" y="0"/>
            <a:chExt cx="3200" cy="1692"/>
          </a:xfrm>
        </p:grpSpPr>
        <p:sp>
          <p:nvSpPr>
            <p:cNvPr id="12292" name="AutoShape 4"/>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293" name="Text Box 5"/>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用感官观察</a:t>
              </a:r>
            </a:p>
          </p:txBody>
        </p:sp>
      </p:grpSp>
      <p:sp>
        <p:nvSpPr>
          <p:cNvPr id="12294" name="Text Box 6"/>
          <p:cNvSpPr txBox="1">
            <a:spLocks noChangeArrowheads="1"/>
          </p:cNvSpPr>
          <p:nvPr/>
        </p:nvSpPr>
        <p:spPr bwMode="auto">
          <a:xfrm>
            <a:off x="2282825" y="1222375"/>
            <a:ext cx="20129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hlink"/>
                </a:solidFill>
                <a:ea typeface="楷体_GB2312" pitchFamily="49" charset="-122"/>
              </a:rPr>
              <a:t>能看清蚂蚁等</a:t>
            </a:r>
          </a:p>
          <a:p>
            <a:r>
              <a:rPr lang="zh-CN" altLang="en-US" sz="2400" b="1">
                <a:solidFill>
                  <a:schemeClr val="hlink"/>
                </a:solidFill>
                <a:ea typeface="楷体_GB2312" pitchFamily="49" charset="-122"/>
              </a:rPr>
              <a:t>较小的动物</a:t>
            </a:r>
          </a:p>
        </p:txBody>
      </p:sp>
      <p:pic>
        <p:nvPicPr>
          <p:cNvPr id="12295" name="图片 8" descr="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313" y="1771650"/>
            <a:ext cx="2935287"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2296" name="Group 8"/>
          <p:cNvGrpSpPr>
            <a:grpSpLocks/>
          </p:cNvGrpSpPr>
          <p:nvPr/>
        </p:nvGrpSpPr>
        <p:grpSpPr bwMode="auto">
          <a:xfrm>
            <a:off x="5219700" y="1603375"/>
            <a:ext cx="2376488" cy="1074738"/>
            <a:chOff x="0" y="0"/>
            <a:chExt cx="3200" cy="1692"/>
          </a:xfrm>
        </p:grpSpPr>
        <p:sp>
          <p:nvSpPr>
            <p:cNvPr id="12297" name="AutoShape 9"/>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298" name="Text Box 10"/>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用放大镜观察</a:t>
              </a:r>
            </a:p>
          </p:txBody>
        </p:sp>
      </p:grpSp>
      <p:pic>
        <p:nvPicPr>
          <p:cNvPr id="12299" name="图片 10" descr="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9838" y="1963738"/>
            <a:ext cx="798512" cy="204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2300" name="Group 12"/>
          <p:cNvGrpSpPr>
            <a:grpSpLocks/>
          </p:cNvGrpSpPr>
          <p:nvPr/>
        </p:nvGrpSpPr>
        <p:grpSpPr bwMode="auto">
          <a:xfrm>
            <a:off x="5219700" y="3468688"/>
            <a:ext cx="2376488" cy="985837"/>
            <a:chOff x="0" y="0"/>
            <a:chExt cx="3200" cy="1692"/>
          </a:xfrm>
        </p:grpSpPr>
        <p:sp>
          <p:nvSpPr>
            <p:cNvPr id="12301" name="AutoShape 13"/>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02" name="Text Box 14"/>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用显微镜观察</a:t>
              </a:r>
            </a:p>
          </p:txBody>
        </p:sp>
      </p:grpSp>
      <p:sp>
        <p:nvSpPr>
          <p:cNvPr id="12303" name="Text Box 15"/>
          <p:cNvSpPr txBox="1">
            <a:spLocks noChangeArrowheads="1"/>
          </p:cNvSpPr>
          <p:nvPr/>
        </p:nvSpPr>
        <p:spPr bwMode="auto">
          <a:xfrm>
            <a:off x="8229600" y="1771650"/>
            <a:ext cx="9144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sz="2400" b="1">
                <a:solidFill>
                  <a:schemeClr val="hlink"/>
                </a:solidFill>
                <a:latin typeface="楷体_GB2312" pitchFamily="49" charset="-122"/>
                <a:ea typeface="楷体_GB2312" pitchFamily="49" charset="-122"/>
              </a:rPr>
              <a:t>能看清小于</a:t>
            </a:r>
            <a:r>
              <a:rPr lang="en-US" sz="2400" b="1">
                <a:solidFill>
                  <a:schemeClr val="hlink"/>
                </a:solidFill>
                <a:latin typeface="楷体_GB2312" pitchFamily="49" charset="-122"/>
                <a:ea typeface="楷体_GB2312" pitchFamily="49" charset="-122"/>
              </a:rPr>
              <a:t>1</a:t>
            </a:r>
            <a:r>
              <a:rPr lang="zh-CN" altLang="en-US" sz="2400" b="1">
                <a:solidFill>
                  <a:schemeClr val="hlink"/>
                </a:solidFill>
                <a:latin typeface="楷体_GB2312" pitchFamily="49" charset="-122"/>
                <a:ea typeface="楷体_GB2312" pitchFamily="49" charset="-122"/>
              </a:rPr>
              <a:t>毫米的</a:t>
            </a:r>
          </a:p>
          <a:p>
            <a:r>
              <a:rPr lang="zh-CN" altLang="en-US" sz="2400" b="1">
                <a:solidFill>
                  <a:schemeClr val="hlink"/>
                </a:solidFill>
                <a:latin typeface="楷体_GB2312" pitchFamily="49" charset="-122"/>
                <a:ea typeface="楷体_GB2312" pitchFamily="49" charset="-122"/>
              </a:rPr>
              <a:t>肉眼看不清的东西</a:t>
            </a:r>
          </a:p>
        </p:txBody>
      </p:sp>
      <p:grpSp>
        <p:nvGrpSpPr>
          <p:cNvPr id="12304" name="Group 16"/>
          <p:cNvGrpSpPr>
            <a:grpSpLocks/>
          </p:cNvGrpSpPr>
          <p:nvPr/>
        </p:nvGrpSpPr>
        <p:grpSpPr bwMode="auto">
          <a:xfrm>
            <a:off x="2366963" y="3468688"/>
            <a:ext cx="2132012" cy="985837"/>
            <a:chOff x="0" y="0"/>
            <a:chExt cx="3200" cy="1692"/>
          </a:xfrm>
        </p:grpSpPr>
        <p:sp>
          <p:nvSpPr>
            <p:cNvPr id="12305" name="AutoShape 17"/>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06" name="Text Box 18"/>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光学显微镜</a:t>
              </a:r>
            </a:p>
          </p:txBody>
        </p:sp>
      </p:grpSp>
      <p:grpSp>
        <p:nvGrpSpPr>
          <p:cNvPr id="12307" name="Group 19"/>
          <p:cNvGrpSpPr>
            <a:grpSpLocks/>
          </p:cNvGrpSpPr>
          <p:nvPr/>
        </p:nvGrpSpPr>
        <p:grpSpPr bwMode="auto">
          <a:xfrm>
            <a:off x="2366963" y="5013325"/>
            <a:ext cx="2174875" cy="984250"/>
            <a:chOff x="0" y="0"/>
            <a:chExt cx="3200" cy="1692"/>
          </a:xfrm>
        </p:grpSpPr>
        <p:sp>
          <p:nvSpPr>
            <p:cNvPr id="12308" name="AutoShape 20"/>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09" name="Text Box 21"/>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电子显微镜</a:t>
              </a:r>
              <a:endParaRPr lang="zh-CN" altLang="en-US"/>
            </a:p>
          </p:txBody>
        </p:sp>
      </p:grpSp>
      <p:sp>
        <p:nvSpPr>
          <p:cNvPr id="12310" name="Text Box 22"/>
          <p:cNvSpPr txBox="1">
            <a:spLocks noChangeArrowheads="1"/>
          </p:cNvSpPr>
          <p:nvPr/>
        </p:nvSpPr>
        <p:spPr bwMode="auto">
          <a:xfrm>
            <a:off x="576263" y="3541713"/>
            <a:ext cx="1706562"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b="1">
                <a:solidFill>
                  <a:schemeClr val="hlink"/>
                </a:solidFill>
                <a:ea typeface="楷体_GB2312" pitchFamily="49" charset="-122"/>
              </a:rPr>
              <a:t>能看清细胞</a:t>
            </a:r>
          </a:p>
          <a:p>
            <a:r>
              <a:rPr lang="zh-CN" altLang="en-US" sz="2400" b="1">
                <a:solidFill>
                  <a:schemeClr val="hlink"/>
                </a:solidFill>
                <a:ea typeface="楷体_GB2312" pitchFamily="49" charset="-122"/>
              </a:rPr>
              <a:t>和微生物</a:t>
            </a:r>
          </a:p>
        </p:txBody>
      </p:sp>
      <p:sp>
        <p:nvSpPr>
          <p:cNvPr id="12311" name="Text Box 23"/>
          <p:cNvSpPr txBox="1">
            <a:spLocks noChangeArrowheads="1"/>
          </p:cNvSpPr>
          <p:nvPr/>
        </p:nvSpPr>
        <p:spPr bwMode="auto">
          <a:xfrm>
            <a:off x="576263" y="5013325"/>
            <a:ext cx="1706562" cy="155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b="1">
                <a:solidFill>
                  <a:schemeClr val="hlink"/>
                </a:solidFill>
                <a:ea typeface="楷体_GB2312" pitchFamily="49" charset="-122"/>
              </a:rPr>
              <a:t>能看清能看</a:t>
            </a:r>
          </a:p>
          <a:p>
            <a:r>
              <a:rPr lang="zh-CN" altLang="en-US" sz="2400" b="1">
                <a:solidFill>
                  <a:schemeClr val="hlink"/>
                </a:solidFill>
                <a:ea typeface="楷体_GB2312" pitchFamily="49" charset="-122"/>
              </a:rPr>
              <a:t>到更小的组</a:t>
            </a:r>
          </a:p>
          <a:p>
            <a:r>
              <a:rPr lang="zh-CN" altLang="en-US" sz="2400" b="1">
                <a:solidFill>
                  <a:schemeClr val="hlink"/>
                </a:solidFill>
                <a:ea typeface="楷体_GB2312" pitchFamily="49" charset="-122"/>
              </a:rPr>
              <a:t>成物质的原</a:t>
            </a:r>
          </a:p>
          <a:p>
            <a:r>
              <a:rPr lang="zh-CN" altLang="en-US" sz="2400" b="1">
                <a:solidFill>
                  <a:schemeClr val="hlink"/>
                </a:solidFill>
                <a:ea typeface="楷体_GB2312" pitchFamily="49" charset="-122"/>
              </a:rPr>
              <a:t>子、分子</a:t>
            </a:r>
          </a:p>
        </p:txBody>
      </p:sp>
      <p:pic>
        <p:nvPicPr>
          <p:cNvPr id="12312" name="图片 8" desc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3725" y="3789363"/>
            <a:ext cx="815975" cy="474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3" name="图片 8" desc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60000">
            <a:off x="3124993" y="4539457"/>
            <a:ext cx="646113"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4" name="图片 8" descr="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5013" y="5149850"/>
            <a:ext cx="892175"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2315" name="Group 27"/>
          <p:cNvGrpSpPr>
            <a:grpSpLocks/>
          </p:cNvGrpSpPr>
          <p:nvPr/>
        </p:nvGrpSpPr>
        <p:grpSpPr bwMode="auto">
          <a:xfrm>
            <a:off x="5364163" y="4941888"/>
            <a:ext cx="2865437" cy="985837"/>
            <a:chOff x="0" y="0"/>
            <a:chExt cx="3200" cy="1692"/>
          </a:xfrm>
        </p:grpSpPr>
        <p:sp>
          <p:nvSpPr>
            <p:cNvPr id="12316" name="AutoShape 28"/>
            <p:cNvSpPr>
              <a:spLocks noChangeArrowheads="1"/>
            </p:cNvSpPr>
            <p:nvPr/>
          </p:nvSpPr>
          <p:spPr bwMode="auto">
            <a:xfrm>
              <a:off x="0" y="0"/>
              <a:ext cx="3201" cy="1693"/>
            </a:xfrm>
            <a:prstGeom prst="flowChartAlternate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17" name="Text Box 29"/>
            <p:cNvSpPr txBox="1">
              <a:spLocks noChangeArrowheads="1"/>
            </p:cNvSpPr>
            <p:nvPr/>
          </p:nvSpPr>
          <p:spPr bwMode="auto">
            <a:xfrm>
              <a:off x="112" y="331"/>
              <a:ext cx="3088"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ea typeface="楷体_GB2312" pitchFamily="49" charset="-122"/>
                </a:rPr>
                <a:t>扫描隧道显微镜</a:t>
              </a:r>
              <a:endParaRPr lang="zh-CN" altLang="en-US"/>
            </a:p>
          </p:txBody>
        </p:sp>
      </p:grpSp>
      <p:grpSp>
        <p:nvGrpSpPr>
          <p:cNvPr id="31" name="组合 30"/>
          <p:cNvGrpSpPr/>
          <p:nvPr/>
        </p:nvGrpSpPr>
        <p:grpSpPr>
          <a:xfrm>
            <a:off x="0" y="260648"/>
            <a:ext cx="9467528" cy="1008112"/>
            <a:chOff x="0" y="260648"/>
            <a:chExt cx="9467528" cy="1008112"/>
          </a:xfrm>
        </p:grpSpPr>
        <p:sp>
          <p:nvSpPr>
            <p:cNvPr id="32" name="矩形 31"/>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5"/>
            <p:cNvSpPr txBox="1"/>
            <p:nvPr/>
          </p:nvSpPr>
          <p:spPr>
            <a:xfrm>
              <a:off x="323528" y="379983"/>
              <a:ext cx="9144000" cy="646331"/>
            </a:xfrm>
            <a:prstGeom prst="rect">
              <a:avLst/>
            </a:prstGeom>
            <a:noFill/>
          </p:spPr>
          <p:txBody>
            <a:bodyPr wrap="square" rtlCol="0">
              <a:spAutoFit/>
            </a:bodyPr>
            <a:lstStyle/>
            <a:p>
              <a:r>
                <a:rPr lang="zh-CN" altLang="en-US" sz="3600" b="1" dirty="0"/>
                <a:t>观察工具的发展</a:t>
              </a:r>
              <a:endParaRPr lang="zh-CN" altLang="en-US" sz="3600" b="1" dirty="0">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4235938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2291"/>
                                        </p:tgtEl>
                                        <p:attrNameLst>
                                          <p:attrName>style.visibility</p:attrName>
                                        </p:attrNameLst>
                                      </p:cBhvr>
                                      <p:to>
                                        <p:strVal val="visible"/>
                                      </p:to>
                                    </p:set>
                                    <p:animEffect transition="in" filter="blinds(horizontal)">
                                      <p:cBhvr>
                                        <p:cTn id="14" dur="500"/>
                                        <p:tgtEl>
                                          <p:spTgt spid="1229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294"/>
                                        </p:tgtEl>
                                        <p:attrNameLst>
                                          <p:attrName>style.visibility</p:attrName>
                                        </p:attrNameLst>
                                      </p:cBhvr>
                                      <p:to>
                                        <p:strVal val="visible"/>
                                      </p:to>
                                    </p:set>
                                    <p:animEffect transition="in" filter="blinds(horizontal)">
                                      <p:cBhvr>
                                        <p:cTn id="19" dur="500"/>
                                        <p:tgtEl>
                                          <p:spTgt spid="12294"/>
                                        </p:tgtEl>
                                      </p:cBhvr>
                                    </p:animEffect>
                                  </p:childTnLst>
                                </p:cTn>
                              </p:par>
                            </p:childTnLst>
                          </p:cTn>
                        </p:par>
                        <p:par>
                          <p:cTn id="20" fill="hold" nodeType="afterGroup">
                            <p:stCondLst>
                              <p:cond delay="500"/>
                            </p:stCondLst>
                            <p:childTnLst>
                              <p:par>
                                <p:cTn id="21" presetID="3" presetClass="entr" presetSubtype="10" fill="hold" nodeType="afterEffect">
                                  <p:stCondLst>
                                    <p:cond delay="0"/>
                                  </p:stCondLst>
                                  <p:childTnLst>
                                    <p:set>
                                      <p:cBhvr>
                                        <p:cTn id="22" dur="1" fill="hold">
                                          <p:stCondLst>
                                            <p:cond delay="0"/>
                                          </p:stCondLst>
                                        </p:cTn>
                                        <p:tgtEl>
                                          <p:spTgt spid="12295"/>
                                        </p:tgtEl>
                                        <p:attrNameLst>
                                          <p:attrName>style.visibility</p:attrName>
                                        </p:attrNameLst>
                                      </p:cBhvr>
                                      <p:to>
                                        <p:strVal val="visible"/>
                                      </p:to>
                                    </p:set>
                                    <p:animEffect transition="in" filter="blinds(horizontal)">
                                      <p:cBhvr>
                                        <p:cTn id="23" dur="500"/>
                                        <p:tgtEl>
                                          <p:spTgt spid="122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2296"/>
                                        </p:tgtEl>
                                        <p:attrNameLst>
                                          <p:attrName>style.visibility</p:attrName>
                                        </p:attrNameLst>
                                      </p:cBhvr>
                                      <p:to>
                                        <p:strVal val="visible"/>
                                      </p:to>
                                    </p:set>
                                    <p:animEffect transition="in" filter="blinds(horizontal)">
                                      <p:cBhvr>
                                        <p:cTn id="28" dur="500"/>
                                        <p:tgtEl>
                                          <p:spTgt spid="122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303"/>
                                        </p:tgtEl>
                                        <p:attrNameLst>
                                          <p:attrName>style.visibility</p:attrName>
                                        </p:attrNameLst>
                                      </p:cBhvr>
                                      <p:to>
                                        <p:strVal val="visible"/>
                                      </p:to>
                                    </p:set>
                                    <p:animEffect transition="in" filter="blinds(horizontal)">
                                      <p:cBhvr>
                                        <p:cTn id="33" dur="500"/>
                                        <p:tgtEl>
                                          <p:spTgt spid="12303"/>
                                        </p:tgtEl>
                                      </p:cBhvr>
                                    </p:animEffect>
                                  </p:childTnLst>
                                </p:cTn>
                              </p:par>
                            </p:childTnLst>
                          </p:cTn>
                        </p:par>
                        <p:par>
                          <p:cTn id="34" fill="hold" nodeType="afterGroup">
                            <p:stCondLst>
                              <p:cond delay="500"/>
                            </p:stCondLst>
                            <p:childTnLst>
                              <p:par>
                                <p:cTn id="35" presetID="3" presetClass="entr" presetSubtype="10" fill="hold" nodeType="afterEffect">
                                  <p:stCondLst>
                                    <p:cond delay="0"/>
                                  </p:stCondLst>
                                  <p:childTnLst>
                                    <p:set>
                                      <p:cBhvr>
                                        <p:cTn id="36" dur="1" fill="hold">
                                          <p:stCondLst>
                                            <p:cond delay="0"/>
                                          </p:stCondLst>
                                        </p:cTn>
                                        <p:tgtEl>
                                          <p:spTgt spid="12299"/>
                                        </p:tgtEl>
                                        <p:attrNameLst>
                                          <p:attrName>style.visibility</p:attrName>
                                        </p:attrNameLst>
                                      </p:cBhvr>
                                      <p:to>
                                        <p:strVal val="visible"/>
                                      </p:to>
                                    </p:set>
                                    <p:animEffect transition="in" filter="blinds(horizontal)">
                                      <p:cBhvr>
                                        <p:cTn id="37" dur="500"/>
                                        <p:tgtEl>
                                          <p:spTgt spid="1229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300"/>
                                        </p:tgtEl>
                                        <p:attrNameLst>
                                          <p:attrName>style.visibility</p:attrName>
                                        </p:attrNameLst>
                                      </p:cBhvr>
                                      <p:to>
                                        <p:strVal val="visible"/>
                                      </p:to>
                                    </p:set>
                                    <p:animEffect transition="in" filter="blinds(horizontal)">
                                      <p:cBhvr>
                                        <p:cTn id="42" dur="500"/>
                                        <p:tgtEl>
                                          <p:spTgt spid="12300"/>
                                        </p:tgtEl>
                                      </p:cBhvr>
                                    </p:animEffect>
                                  </p:childTnLst>
                                </p:cTn>
                              </p:par>
                            </p:childTnLst>
                          </p:cTn>
                        </p:par>
                        <p:par>
                          <p:cTn id="43" fill="hold" nodeType="afterGroup">
                            <p:stCondLst>
                              <p:cond delay="500"/>
                            </p:stCondLst>
                            <p:childTnLst>
                              <p:par>
                                <p:cTn id="44" presetID="3" presetClass="entr" presetSubtype="10" fill="hold" nodeType="afterEffect">
                                  <p:stCondLst>
                                    <p:cond delay="0"/>
                                  </p:stCondLst>
                                  <p:childTnLst>
                                    <p:set>
                                      <p:cBhvr>
                                        <p:cTn id="45" dur="1" fill="hold">
                                          <p:stCondLst>
                                            <p:cond delay="0"/>
                                          </p:stCondLst>
                                        </p:cTn>
                                        <p:tgtEl>
                                          <p:spTgt spid="12312"/>
                                        </p:tgtEl>
                                        <p:attrNameLst>
                                          <p:attrName>style.visibility</p:attrName>
                                        </p:attrNameLst>
                                      </p:cBhvr>
                                      <p:to>
                                        <p:strVal val="visible"/>
                                      </p:to>
                                    </p:set>
                                    <p:animEffect transition="in" filter="blinds(horizontal)">
                                      <p:cBhvr>
                                        <p:cTn id="46" dur="500"/>
                                        <p:tgtEl>
                                          <p:spTgt spid="1231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12304"/>
                                        </p:tgtEl>
                                        <p:attrNameLst>
                                          <p:attrName>style.visibility</p:attrName>
                                        </p:attrNameLst>
                                      </p:cBhvr>
                                      <p:to>
                                        <p:strVal val="visible"/>
                                      </p:to>
                                    </p:set>
                                    <p:animEffect transition="in" filter="blinds(horizontal)">
                                      <p:cBhvr>
                                        <p:cTn id="51" dur="500"/>
                                        <p:tgtEl>
                                          <p:spTgt spid="1230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2310"/>
                                        </p:tgtEl>
                                        <p:attrNameLst>
                                          <p:attrName>style.visibility</p:attrName>
                                        </p:attrNameLst>
                                      </p:cBhvr>
                                      <p:to>
                                        <p:strVal val="visible"/>
                                      </p:to>
                                    </p:set>
                                    <p:animEffect transition="in" filter="blinds(horizontal)">
                                      <p:cBhvr>
                                        <p:cTn id="56" dur="500"/>
                                        <p:tgtEl>
                                          <p:spTgt spid="12310"/>
                                        </p:tgtEl>
                                      </p:cBhvr>
                                    </p:animEffect>
                                  </p:childTnLst>
                                </p:cTn>
                              </p:par>
                            </p:childTnLst>
                          </p:cTn>
                        </p:par>
                        <p:par>
                          <p:cTn id="57" fill="hold" nodeType="afterGroup">
                            <p:stCondLst>
                              <p:cond delay="500"/>
                            </p:stCondLst>
                            <p:childTnLst>
                              <p:par>
                                <p:cTn id="58" presetID="3" presetClass="entr" presetSubtype="10" fill="hold" nodeType="afterEffect">
                                  <p:stCondLst>
                                    <p:cond delay="0"/>
                                  </p:stCondLst>
                                  <p:childTnLst>
                                    <p:set>
                                      <p:cBhvr>
                                        <p:cTn id="59" dur="1" fill="hold">
                                          <p:stCondLst>
                                            <p:cond delay="0"/>
                                          </p:stCondLst>
                                        </p:cTn>
                                        <p:tgtEl>
                                          <p:spTgt spid="12313"/>
                                        </p:tgtEl>
                                        <p:attrNameLst>
                                          <p:attrName>style.visibility</p:attrName>
                                        </p:attrNameLst>
                                      </p:cBhvr>
                                      <p:to>
                                        <p:strVal val="visible"/>
                                      </p:to>
                                    </p:set>
                                    <p:animEffect transition="in" filter="blinds(horizontal)">
                                      <p:cBhvr>
                                        <p:cTn id="60" dur="500"/>
                                        <p:tgtEl>
                                          <p:spTgt spid="12313"/>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12307"/>
                                        </p:tgtEl>
                                        <p:attrNameLst>
                                          <p:attrName>style.visibility</p:attrName>
                                        </p:attrNameLst>
                                      </p:cBhvr>
                                      <p:to>
                                        <p:strVal val="visible"/>
                                      </p:to>
                                    </p:set>
                                    <p:animEffect transition="in" filter="blinds(horizontal)">
                                      <p:cBhvr>
                                        <p:cTn id="65" dur="500"/>
                                        <p:tgtEl>
                                          <p:spTgt spid="1230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2311"/>
                                        </p:tgtEl>
                                        <p:attrNameLst>
                                          <p:attrName>style.visibility</p:attrName>
                                        </p:attrNameLst>
                                      </p:cBhvr>
                                      <p:to>
                                        <p:strVal val="visible"/>
                                      </p:to>
                                    </p:set>
                                    <p:animEffect transition="in" filter="blinds(horizontal)">
                                      <p:cBhvr>
                                        <p:cTn id="70" dur="500"/>
                                        <p:tgtEl>
                                          <p:spTgt spid="12311"/>
                                        </p:tgtEl>
                                      </p:cBhvr>
                                    </p:animEffect>
                                  </p:childTnLst>
                                </p:cTn>
                              </p:par>
                            </p:childTnLst>
                          </p:cTn>
                        </p:par>
                        <p:par>
                          <p:cTn id="71" fill="hold" nodeType="afterGroup">
                            <p:stCondLst>
                              <p:cond delay="500"/>
                            </p:stCondLst>
                            <p:childTnLst>
                              <p:par>
                                <p:cTn id="72" presetID="3" presetClass="entr" presetSubtype="10" fill="hold" nodeType="afterEffect">
                                  <p:stCondLst>
                                    <p:cond delay="0"/>
                                  </p:stCondLst>
                                  <p:childTnLst>
                                    <p:set>
                                      <p:cBhvr>
                                        <p:cTn id="73" dur="1" fill="hold">
                                          <p:stCondLst>
                                            <p:cond delay="0"/>
                                          </p:stCondLst>
                                        </p:cTn>
                                        <p:tgtEl>
                                          <p:spTgt spid="12314"/>
                                        </p:tgtEl>
                                        <p:attrNameLst>
                                          <p:attrName>style.visibility</p:attrName>
                                        </p:attrNameLst>
                                      </p:cBhvr>
                                      <p:to>
                                        <p:strVal val="visible"/>
                                      </p:to>
                                    </p:set>
                                    <p:animEffect transition="in" filter="blinds(horizontal)">
                                      <p:cBhvr>
                                        <p:cTn id="74" dur="500"/>
                                        <p:tgtEl>
                                          <p:spTgt spid="12314"/>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ntr" presetSubtype="10" fill="hold" nodeType="clickEffect">
                                  <p:stCondLst>
                                    <p:cond delay="0"/>
                                  </p:stCondLst>
                                  <p:childTnLst>
                                    <p:set>
                                      <p:cBhvr>
                                        <p:cTn id="78" dur="1" fill="hold">
                                          <p:stCondLst>
                                            <p:cond delay="0"/>
                                          </p:stCondLst>
                                        </p:cTn>
                                        <p:tgtEl>
                                          <p:spTgt spid="12315"/>
                                        </p:tgtEl>
                                        <p:attrNameLst>
                                          <p:attrName>style.visibility</p:attrName>
                                        </p:attrNameLst>
                                      </p:cBhvr>
                                      <p:to>
                                        <p:strVal val="visible"/>
                                      </p:to>
                                    </p:set>
                                    <p:animEffect transition="in" filter="blinds(horizontal)">
                                      <p:cBhvr>
                                        <p:cTn id="79"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ldLvl="0" autoUpdateAnimBg="0"/>
      <p:bldP spid="12303" grpId="0" bldLvl="0" autoUpdateAnimBg="0"/>
      <p:bldP spid="12310" grpId="0" bldLvl="0" autoUpdateAnimBg="0"/>
      <p:bldP spid="12311"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9488" y="1501215"/>
            <a:ext cx="4176712"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4"/>
          <p:cNvSpPr txBox="1">
            <a:spLocks noChangeArrowheads="1"/>
          </p:cNvSpPr>
          <p:nvPr/>
        </p:nvSpPr>
        <p:spPr bwMode="auto">
          <a:xfrm>
            <a:off x="396875" y="1642194"/>
            <a:ext cx="4535488"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ea typeface="黑体" panose="02010609060101010101" pitchFamily="49" charset="-122"/>
              </a:rPr>
              <a:t>医药方面：</a:t>
            </a:r>
          </a:p>
          <a:p>
            <a:pPr>
              <a:spcBef>
                <a:spcPct val="50000"/>
              </a:spcBef>
            </a:pPr>
            <a:r>
              <a:rPr lang="zh-CN" altLang="en-US" sz="3200" b="1"/>
              <a:t>       巴斯德发现传染病是由于微生物造成和传播的，发明了巴氏消毒法，广泛用于奶制品和酿酒业。用于杀死液体中的细菌。</a:t>
            </a:r>
          </a:p>
        </p:txBody>
      </p:sp>
      <p:sp>
        <p:nvSpPr>
          <p:cNvPr id="14341" name="Text Box 5"/>
          <p:cNvSpPr txBox="1">
            <a:spLocks noChangeArrowheads="1"/>
          </p:cNvSpPr>
          <p:nvPr/>
        </p:nvSpPr>
        <p:spPr bwMode="auto">
          <a:xfrm>
            <a:off x="395288" y="5458544"/>
            <a:ext cx="8229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       弗莱明发明了青霉素，使人民免于受疾病的侵染而死。</a:t>
            </a:r>
          </a:p>
        </p:txBody>
      </p:sp>
      <p:grpSp>
        <p:nvGrpSpPr>
          <p:cNvPr id="6" name="组合 5"/>
          <p:cNvGrpSpPr/>
          <p:nvPr/>
        </p:nvGrpSpPr>
        <p:grpSpPr>
          <a:xfrm>
            <a:off x="0" y="260648"/>
            <a:ext cx="9467528" cy="1008112"/>
            <a:chOff x="0" y="260648"/>
            <a:chExt cx="9467528" cy="1008112"/>
          </a:xfrm>
        </p:grpSpPr>
        <p:sp>
          <p:nvSpPr>
            <p:cNvPr id="7" name="矩形 6"/>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5"/>
            <p:cNvSpPr txBox="1"/>
            <p:nvPr/>
          </p:nvSpPr>
          <p:spPr>
            <a:xfrm>
              <a:off x="323528" y="379983"/>
              <a:ext cx="9144000" cy="646331"/>
            </a:xfrm>
            <a:prstGeom prst="rect">
              <a:avLst/>
            </a:prstGeom>
            <a:noFill/>
          </p:spPr>
          <p:txBody>
            <a:bodyPr wrap="square" rtlCol="0">
              <a:spAutoFit/>
            </a:bodyPr>
            <a:lstStyle/>
            <a:p>
              <a:r>
                <a:rPr lang="zh-CN" altLang="en-US" sz="3600" b="1" dirty="0"/>
                <a:t>人类探索微小世界的成果</a:t>
              </a:r>
            </a:p>
          </p:txBody>
        </p:sp>
      </p:grpSp>
    </p:spTree>
    <p:extLst>
      <p:ext uri="{BB962C8B-B14F-4D97-AF65-F5344CB8AC3E}">
        <p14:creationId xmlns:p14="http://schemas.microsoft.com/office/powerpoint/2010/main" val="4237406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340"/>
                                        </p:tgtEl>
                                        <p:attrNameLst>
                                          <p:attrName>style.visibility</p:attrName>
                                        </p:attrNameLst>
                                      </p:cBhvr>
                                      <p:to>
                                        <p:strVal val="visible"/>
                                      </p:to>
                                    </p:set>
                                    <p:anim calcmode="lin" valueType="num">
                                      <p:cBhvr additive="base">
                                        <p:cTn id="14" dur="500" fill="hold"/>
                                        <p:tgtEl>
                                          <p:spTgt spid="14340"/>
                                        </p:tgtEl>
                                        <p:attrNameLst>
                                          <p:attrName>ppt_x</p:attrName>
                                        </p:attrNameLst>
                                      </p:cBhvr>
                                      <p:tavLst>
                                        <p:tav tm="0">
                                          <p:val>
                                            <p:strVal val="#ppt_x"/>
                                          </p:val>
                                        </p:tav>
                                        <p:tav tm="100000">
                                          <p:val>
                                            <p:strVal val="#ppt_x"/>
                                          </p:val>
                                        </p:tav>
                                      </p:tavLst>
                                    </p:anim>
                                    <p:anim calcmode="lin" valueType="num">
                                      <p:cBhvr additive="base">
                                        <p:cTn id="15"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4339"/>
                                        </p:tgtEl>
                                        <p:attrNameLst>
                                          <p:attrName>style.visibility</p:attrName>
                                        </p:attrNameLst>
                                      </p:cBhvr>
                                      <p:to>
                                        <p:strVal val="visible"/>
                                      </p:to>
                                    </p:set>
                                    <p:animEffect transition="in" filter="blinds(horizontal)">
                                      <p:cBhvr>
                                        <p:cTn id="20" dur="500"/>
                                        <p:tgtEl>
                                          <p:spTgt spid="1433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14341"/>
                                        </p:tgtEl>
                                        <p:attrNameLst>
                                          <p:attrName>style.visibility</p:attrName>
                                        </p:attrNameLst>
                                      </p:cBhvr>
                                      <p:to>
                                        <p:strVal val="visible"/>
                                      </p:to>
                                    </p:set>
                                    <p:animEffect transition="in" filter="wheel(4)">
                                      <p:cBhvr>
                                        <p:cTn id="25"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8663" y="1340718"/>
            <a:ext cx="42830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4"/>
          <p:cNvSpPr txBox="1">
            <a:spLocks noChangeArrowheads="1"/>
          </p:cNvSpPr>
          <p:nvPr/>
        </p:nvSpPr>
        <p:spPr bwMode="auto">
          <a:xfrm>
            <a:off x="250825" y="1125538"/>
            <a:ext cx="4249738" cy="372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ea typeface="黑体" panose="02010609060101010101" pitchFamily="49" charset="-122"/>
              </a:rPr>
              <a:t>食品工业：</a:t>
            </a:r>
          </a:p>
          <a:p>
            <a:pPr>
              <a:spcBef>
                <a:spcPct val="50000"/>
              </a:spcBef>
            </a:pPr>
            <a:r>
              <a:rPr lang="zh-CN" altLang="en-US" sz="2800" b="1"/>
              <a:t>    人们通过研究知道有的微生物对人是有益的，利用 它们可以改善我们的生活，比如酿酒，制作酱油、醋、霉豆腐、泡菜、奶品、面包、馒头、蜡肉等都要依靠微生物。</a:t>
            </a:r>
          </a:p>
        </p:txBody>
      </p:sp>
      <p:sp>
        <p:nvSpPr>
          <p:cNvPr id="15365" name="Text Box 5"/>
          <p:cNvSpPr txBox="1">
            <a:spLocks noChangeArrowheads="1"/>
          </p:cNvSpPr>
          <p:nvPr/>
        </p:nvSpPr>
        <p:spPr bwMode="auto">
          <a:xfrm>
            <a:off x="395288" y="5013325"/>
            <a:ext cx="8154987"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FF0000"/>
                </a:solidFill>
              </a:rPr>
              <a:t>        </a:t>
            </a:r>
            <a:r>
              <a:rPr lang="zh-CN" altLang="en-US" sz="2800" b="1"/>
              <a:t>其中利用酵母菌发面的原理是：酵母菌分解面粉里的糖类，排出二氧化碳。二氧化碳在加热时体积积聚膨胀，从而是馒头、面包内部疏松多孔。</a:t>
            </a:r>
          </a:p>
        </p:txBody>
      </p:sp>
      <p:grpSp>
        <p:nvGrpSpPr>
          <p:cNvPr id="6" name="组合 5"/>
          <p:cNvGrpSpPr/>
          <p:nvPr/>
        </p:nvGrpSpPr>
        <p:grpSpPr>
          <a:xfrm>
            <a:off x="0" y="117426"/>
            <a:ext cx="9467528" cy="1008112"/>
            <a:chOff x="0" y="260648"/>
            <a:chExt cx="9467528" cy="1008112"/>
          </a:xfrm>
        </p:grpSpPr>
        <p:sp>
          <p:nvSpPr>
            <p:cNvPr id="7" name="矩形 6"/>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5"/>
            <p:cNvSpPr txBox="1"/>
            <p:nvPr/>
          </p:nvSpPr>
          <p:spPr>
            <a:xfrm>
              <a:off x="323528" y="379983"/>
              <a:ext cx="9144000" cy="646331"/>
            </a:xfrm>
            <a:prstGeom prst="rect">
              <a:avLst/>
            </a:prstGeom>
            <a:noFill/>
          </p:spPr>
          <p:txBody>
            <a:bodyPr wrap="square" rtlCol="0">
              <a:spAutoFit/>
            </a:bodyPr>
            <a:lstStyle/>
            <a:p>
              <a:r>
                <a:rPr lang="zh-CN" altLang="en-US" sz="3600" b="1" dirty="0"/>
                <a:t>人类探索微小世界的成果</a:t>
              </a:r>
            </a:p>
          </p:txBody>
        </p:sp>
      </p:grpSp>
    </p:spTree>
    <p:extLst>
      <p:ext uri="{BB962C8B-B14F-4D97-AF65-F5344CB8AC3E}">
        <p14:creationId xmlns:p14="http://schemas.microsoft.com/office/powerpoint/2010/main" val="1089153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5364"/>
                                        </p:tgtEl>
                                        <p:attrNameLst>
                                          <p:attrName>style.visibility</p:attrName>
                                        </p:attrNameLst>
                                      </p:cBhvr>
                                      <p:to>
                                        <p:strVal val="visible"/>
                                      </p:to>
                                    </p:set>
                                    <p:anim calcmode="lin" valueType="num">
                                      <p:cBhvr additive="base">
                                        <p:cTn id="14" dur="500" fill="hold"/>
                                        <p:tgtEl>
                                          <p:spTgt spid="15364"/>
                                        </p:tgtEl>
                                        <p:attrNameLst>
                                          <p:attrName>ppt_x</p:attrName>
                                        </p:attrNameLst>
                                      </p:cBhvr>
                                      <p:tavLst>
                                        <p:tav tm="0">
                                          <p:val>
                                            <p:strVal val="#ppt_x"/>
                                          </p:val>
                                        </p:tav>
                                        <p:tav tm="100000">
                                          <p:val>
                                            <p:strVal val="#ppt_x"/>
                                          </p:val>
                                        </p:tav>
                                      </p:tavLst>
                                    </p:anim>
                                    <p:anim calcmode="lin" valueType="num">
                                      <p:cBhvr additive="base">
                                        <p:cTn id="15"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5363"/>
                                        </p:tgtEl>
                                        <p:attrNameLst>
                                          <p:attrName>style.visibility</p:attrName>
                                        </p:attrNameLst>
                                      </p:cBhvr>
                                      <p:to>
                                        <p:strVal val="visible"/>
                                      </p:to>
                                    </p:set>
                                    <p:animEffect transition="in" filter="blinds(horizontal)">
                                      <p:cBhvr>
                                        <p:cTn id="20" dur="500"/>
                                        <p:tgtEl>
                                          <p:spTgt spid="1536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5"/>
                                        </p:tgtEl>
                                        <p:attrNameLst>
                                          <p:attrName>style.visibility</p:attrName>
                                        </p:attrNameLst>
                                      </p:cBhvr>
                                      <p:to>
                                        <p:strVal val="visible"/>
                                      </p:to>
                                    </p:set>
                                    <p:anim calcmode="lin" valueType="num">
                                      <p:cBhvr additive="base">
                                        <p:cTn id="25" dur="500" fill="hold"/>
                                        <p:tgtEl>
                                          <p:spTgt spid="15365"/>
                                        </p:tgtEl>
                                        <p:attrNameLst>
                                          <p:attrName>ppt_x</p:attrName>
                                        </p:attrNameLst>
                                      </p:cBhvr>
                                      <p:tavLst>
                                        <p:tav tm="0">
                                          <p:val>
                                            <p:strVal val="#ppt_x"/>
                                          </p:val>
                                        </p:tav>
                                        <p:tav tm="100000">
                                          <p:val>
                                            <p:strVal val="#ppt_x"/>
                                          </p:val>
                                        </p:tav>
                                      </p:tavLst>
                                    </p:anim>
                                    <p:anim calcmode="lin" valueType="num">
                                      <p:cBhvr additive="base">
                                        <p:cTn id="26"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6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444500" y="1498600"/>
            <a:ext cx="4198938"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000000"/>
                </a:solidFill>
                <a:ea typeface="黑体" panose="02010609060101010101" pitchFamily="49" charset="-122"/>
              </a:rPr>
              <a:t>农、林、科技方面：</a:t>
            </a:r>
          </a:p>
          <a:p>
            <a:pPr>
              <a:spcBef>
                <a:spcPct val="50000"/>
              </a:spcBef>
            </a:pPr>
            <a:r>
              <a:rPr lang="zh-CN" altLang="en-US" sz="3200" b="1">
                <a:solidFill>
                  <a:srgbClr val="000000"/>
                </a:solidFill>
              </a:rPr>
              <a:t>      </a:t>
            </a:r>
            <a:r>
              <a:rPr lang="zh-CN" altLang="en-US" sz="2800" b="1"/>
              <a:t>袁隆平的杂交水稻培育等都需要运用到放大镜和显微镜，杂交水稻要在水稻花的花类蕊上进行的，水稻开的花很小很小，因此寻找雄性不育的野生稻和进行杂交工作都必须利用放大镜和显微镜。</a:t>
            </a:r>
          </a:p>
        </p:txBody>
      </p:sp>
      <p:pic>
        <p:nvPicPr>
          <p:cNvPr id="16388" name="Picture 4"/>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4860301" y="1388095"/>
            <a:ext cx="21336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3300" y="3140075"/>
            <a:ext cx="2828925"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0" y="260648"/>
            <a:ext cx="9467528" cy="1008112"/>
            <a:chOff x="0" y="260648"/>
            <a:chExt cx="9467528" cy="1008112"/>
          </a:xfrm>
        </p:grpSpPr>
        <p:sp>
          <p:nvSpPr>
            <p:cNvPr id="7" name="矩形 6"/>
            <p:cNvSpPr/>
            <p:nvPr/>
          </p:nvSpPr>
          <p:spPr>
            <a:xfrm>
              <a:off x="0" y="260648"/>
              <a:ext cx="9144000" cy="100811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5"/>
            <p:cNvSpPr txBox="1"/>
            <p:nvPr/>
          </p:nvSpPr>
          <p:spPr>
            <a:xfrm>
              <a:off x="323528" y="379983"/>
              <a:ext cx="9144000" cy="646331"/>
            </a:xfrm>
            <a:prstGeom prst="rect">
              <a:avLst/>
            </a:prstGeom>
            <a:noFill/>
          </p:spPr>
          <p:txBody>
            <a:bodyPr wrap="square" rtlCol="0">
              <a:spAutoFit/>
            </a:bodyPr>
            <a:lstStyle/>
            <a:p>
              <a:r>
                <a:rPr lang="zh-CN" altLang="en-US" sz="3600" b="1" dirty="0"/>
                <a:t>人类探索微小世界的成果</a:t>
              </a:r>
            </a:p>
          </p:txBody>
        </p:sp>
      </p:grpSp>
    </p:spTree>
    <p:extLst>
      <p:ext uri="{BB962C8B-B14F-4D97-AF65-F5344CB8AC3E}">
        <p14:creationId xmlns:p14="http://schemas.microsoft.com/office/powerpoint/2010/main" val="2526872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386"/>
                                        </p:tgtEl>
                                        <p:attrNameLst>
                                          <p:attrName>style.visibility</p:attrName>
                                        </p:attrNameLst>
                                      </p:cBhvr>
                                      <p:to>
                                        <p:strVal val="visible"/>
                                      </p:to>
                                    </p:set>
                                    <p:anim calcmode="lin" valueType="num">
                                      <p:cBhvr additive="base">
                                        <p:cTn id="14" dur="500" fill="hold"/>
                                        <p:tgtEl>
                                          <p:spTgt spid="16386"/>
                                        </p:tgtEl>
                                        <p:attrNameLst>
                                          <p:attrName>ppt_x</p:attrName>
                                        </p:attrNameLst>
                                      </p:cBhvr>
                                      <p:tavLst>
                                        <p:tav tm="0">
                                          <p:val>
                                            <p:strVal val="#ppt_x"/>
                                          </p:val>
                                        </p:tav>
                                        <p:tav tm="100000">
                                          <p:val>
                                            <p:strVal val="#ppt_x"/>
                                          </p:val>
                                        </p:tav>
                                      </p:tavLst>
                                    </p:anim>
                                    <p:anim calcmode="lin" valueType="num">
                                      <p:cBhvr additive="base">
                                        <p:cTn id="15"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6388"/>
                                        </p:tgtEl>
                                        <p:attrNameLst>
                                          <p:attrName>style.visibility</p:attrName>
                                        </p:attrNameLst>
                                      </p:cBhvr>
                                      <p:to>
                                        <p:strVal val="visible"/>
                                      </p:to>
                                    </p:set>
                                    <p:animEffect transition="in" filter="blinds(horizontal)">
                                      <p:cBhvr>
                                        <p:cTn id="20" dur="500"/>
                                        <p:tgtEl>
                                          <p:spTgt spid="1638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6389"/>
                                        </p:tgtEl>
                                        <p:attrNameLst>
                                          <p:attrName>style.visibility</p:attrName>
                                        </p:attrNameLst>
                                      </p:cBhvr>
                                      <p:to>
                                        <p:strVal val="visible"/>
                                      </p:to>
                                    </p:set>
                                    <p:animEffect transition="in" filter="blinds(horizontal)">
                                      <p:cBhvr>
                                        <p:cTn id="25"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1037</Words>
  <Application>Microsoft Office PowerPoint</Application>
  <PresentationFormat>全屏显示(4:3)</PresentationFormat>
  <Paragraphs>77</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黑体</vt:lpstr>
      <vt:lpstr>华文楷体</vt:lpstr>
      <vt:lpstr>华文中宋</vt:lpstr>
      <vt:lpstr>楷体_GB2312</vt:lpstr>
      <vt:lpstr>宋体</vt:lpstr>
      <vt:lpstr>微软雅黑</vt:lpstr>
      <vt:lpstr>Arial</vt:lpstr>
      <vt:lpstr>Calibri</vt:lpstr>
      <vt:lpstr>Constantia</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小制作</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应 亚文</cp:lastModifiedBy>
  <cp:revision>311</cp:revision>
  <dcterms:created xsi:type="dcterms:W3CDTF">2017-08-06T08:46:00Z</dcterms:created>
  <dcterms:modified xsi:type="dcterms:W3CDTF">2020-02-05T15:36:15Z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