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376" r:id="rId3"/>
    <p:sldId id="362" r:id="rId4"/>
    <p:sldId id="384" r:id="rId5"/>
    <p:sldId id="381" r:id="rId6"/>
    <p:sldId id="382" r:id="rId7"/>
    <p:sldId id="284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99"/>
    <a:srgbClr val="468DE4"/>
    <a:srgbClr val="33FD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50" autoAdjust="0"/>
    <p:restoredTop sz="92939" autoAdjust="0"/>
  </p:normalViewPr>
  <p:slideViewPr>
    <p:cSldViewPr>
      <p:cViewPr varScale="1">
        <p:scale>
          <a:sx n="120" d="100"/>
          <a:sy n="120" d="100"/>
        </p:scale>
        <p:origin x="132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pPr/>
              <a:t>2020/1/31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484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020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B4F839-DA98-4525-84E2-A55E3A92D92A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  <p:extLst>
      <p:ext uri="{BB962C8B-B14F-4D97-AF65-F5344CB8AC3E}">
        <p14:creationId xmlns:p14="http://schemas.microsoft.com/office/powerpoint/2010/main" val="936286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27DCA5-1018-4AE8-9DD9-957D0B77C5A2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  <p:extLst>
      <p:ext uri="{BB962C8B-B14F-4D97-AF65-F5344CB8AC3E}">
        <p14:creationId xmlns:p14="http://schemas.microsoft.com/office/powerpoint/2010/main" val="1335088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5157192"/>
            <a:ext cx="914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小学科学教学网资源建设团队  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李宏勇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66046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5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我们身边的物质</a:t>
            </a:r>
            <a:endParaRPr lang="zh-CN" altLang="en-US" sz="5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/>
              <a:t> 教科</a:t>
            </a:r>
            <a:r>
              <a:rPr lang="zh-CN" altLang="en-US" sz="2800" b="1" dirty="0" smtClean="0"/>
              <a:t>版六下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物质的变化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单元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05478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5576" y="424813"/>
            <a:ext cx="244169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认识物质</a:t>
            </a:r>
            <a:endParaRPr lang="zh-CN" alt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Text Box 42"/>
          <p:cNvSpPr txBox="1">
            <a:spLocks noChangeArrowheads="1"/>
          </p:cNvSpPr>
          <p:nvPr/>
        </p:nvSpPr>
        <p:spPr bwMode="auto">
          <a:xfrm>
            <a:off x="500034" y="3214686"/>
            <a:ext cx="835824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000" dirty="0" smtClean="0"/>
              <a:t>         我们能</a:t>
            </a:r>
            <a:r>
              <a:rPr lang="zh-CN" altLang="en-US" sz="4000" dirty="0" smtClean="0">
                <a:solidFill>
                  <a:srgbClr val="FF0000"/>
                </a:solidFill>
              </a:rPr>
              <a:t>直接</a:t>
            </a:r>
            <a:r>
              <a:rPr lang="zh-CN" altLang="en-US" sz="4000" dirty="0" smtClean="0"/>
              <a:t>或</a:t>
            </a:r>
            <a:r>
              <a:rPr lang="zh-CN" altLang="en-US" sz="4000" dirty="0" smtClean="0">
                <a:solidFill>
                  <a:srgbClr val="FF0000"/>
                </a:solidFill>
              </a:rPr>
              <a:t>间接观察到</a:t>
            </a:r>
            <a:r>
              <a:rPr lang="zh-CN" altLang="en-US" sz="4000" dirty="0" smtClean="0"/>
              <a:t>的</a:t>
            </a:r>
            <a:r>
              <a:rPr lang="zh-CN" altLang="en-US" sz="4000" dirty="0" smtClean="0">
                <a:solidFill>
                  <a:srgbClr val="FF0000"/>
                </a:solidFill>
              </a:rPr>
              <a:t>实际存在</a:t>
            </a:r>
            <a:r>
              <a:rPr lang="zh-CN" altLang="en-US" sz="4000" dirty="0" smtClean="0"/>
              <a:t>的东西都是物质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pPr eaLnBrk="0" hangingPunct="0"/>
            <a:r>
              <a:rPr lang="zh-CN" altLang="en-US" sz="4000" dirty="0" smtClean="0"/>
              <a:t>声音、热是</a:t>
            </a:r>
            <a:r>
              <a:rPr lang="zh-CN" altLang="en-US" sz="4000" dirty="0" smtClean="0">
                <a:solidFill>
                  <a:srgbClr val="FF0000"/>
                </a:solidFill>
              </a:rPr>
              <a:t>能量</a:t>
            </a:r>
            <a:r>
              <a:rPr lang="zh-CN" altLang="en-US" sz="4000" dirty="0" smtClean="0"/>
              <a:t>的表现形式。</a:t>
            </a:r>
            <a:endParaRPr lang="zh-CN" altLang="en-US" sz="4000" dirty="0" smtClean="0"/>
          </a:p>
        </p:txBody>
      </p:sp>
      <p:sp>
        <p:nvSpPr>
          <p:cNvPr id="9" name="Text Box 43"/>
          <p:cNvSpPr txBox="1">
            <a:spLocks noChangeArrowheads="1"/>
          </p:cNvSpPr>
          <p:nvPr/>
        </p:nvSpPr>
        <p:spPr bwMode="auto">
          <a:xfrm>
            <a:off x="611560" y="5445224"/>
            <a:ext cx="76438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000" dirty="0" smtClean="0"/>
              <a:t>       整个</a:t>
            </a:r>
            <a:r>
              <a:rPr lang="zh-CN" altLang="en-US" sz="4000" dirty="0" smtClean="0">
                <a:solidFill>
                  <a:srgbClr val="FF0000"/>
                </a:solidFill>
              </a:rPr>
              <a:t>世界</a:t>
            </a:r>
            <a:r>
              <a:rPr lang="zh-CN" altLang="en-US" sz="4000" dirty="0" smtClean="0"/>
              <a:t>都是由物质构成的。</a:t>
            </a:r>
          </a:p>
        </p:txBody>
      </p: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500034" y="1714488"/>
            <a:ext cx="835824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000" dirty="0" smtClean="0"/>
              <a:t>        空气、电、光、火、声音是</a:t>
            </a:r>
            <a:r>
              <a:rPr lang="zh-CN" altLang="en-US" sz="4000" dirty="0" smtClean="0">
                <a:solidFill>
                  <a:srgbClr val="FF0000"/>
                </a:solidFill>
              </a:rPr>
              <a:t>物质</a:t>
            </a:r>
            <a:r>
              <a:rPr lang="zh-CN" altLang="en-US" sz="4000" dirty="0" smtClean="0"/>
              <a:t>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0648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99592" y="349205"/>
            <a:ext cx="58432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dirty="0" smtClean="0"/>
              <a:t>它们发生了什么变化？</a:t>
            </a:r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2643174" y="1500174"/>
            <a:ext cx="1268283" cy="2133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571472" y="1571612"/>
            <a:ext cx="1210862" cy="2081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1500174"/>
            <a:ext cx="122549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6204" y="1501761"/>
            <a:ext cx="1186277" cy="2152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 descr="2"/>
          <p:cNvPicPr>
            <a:picLocks noChangeAspect="1" noChangeArrowheads="1"/>
          </p:cNvPicPr>
          <p:nvPr/>
        </p:nvPicPr>
        <p:blipFill>
          <a:blip r:embed="rId7"/>
          <a:srcRect t="9438" r="76947" b="17947"/>
          <a:stretch>
            <a:fillRect/>
          </a:stretch>
        </p:blipFill>
        <p:spPr>
          <a:xfrm>
            <a:off x="500034" y="4214818"/>
            <a:ext cx="1214446" cy="2214578"/>
          </a:xfrm>
          <a:prstGeom prst="rect">
            <a:avLst/>
          </a:prstGeom>
          <a:noFill/>
          <a:ln/>
        </p:spPr>
      </p:pic>
      <p:pic>
        <p:nvPicPr>
          <p:cNvPr id="16" name="Picture 4" descr="2"/>
          <p:cNvPicPr>
            <a:picLocks noChangeAspect="1" noChangeArrowheads="1"/>
          </p:cNvPicPr>
          <p:nvPr/>
        </p:nvPicPr>
        <p:blipFill>
          <a:blip r:embed="rId7"/>
          <a:srcRect l="26169" t="11272" r="52023" b="17947"/>
          <a:stretch>
            <a:fillRect/>
          </a:stretch>
        </p:blipFill>
        <p:spPr bwMode="auto">
          <a:xfrm>
            <a:off x="2714612" y="4214818"/>
            <a:ext cx="122302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4" descr="2"/>
          <p:cNvPicPr>
            <a:picLocks noChangeAspect="1" noChangeArrowheads="1"/>
          </p:cNvPicPr>
          <p:nvPr/>
        </p:nvPicPr>
        <p:blipFill>
          <a:blip r:embed="rId7"/>
          <a:srcRect l="78120" t="9097" b="17947"/>
          <a:stretch>
            <a:fillRect/>
          </a:stretch>
        </p:blipFill>
        <p:spPr bwMode="auto">
          <a:xfrm>
            <a:off x="7429520" y="4214818"/>
            <a:ext cx="1206025" cy="221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5" descr="2"/>
          <p:cNvPicPr>
            <a:picLocks noChangeAspect="1" noChangeArrowheads="1"/>
          </p:cNvPicPr>
          <p:nvPr/>
        </p:nvPicPr>
        <p:blipFill>
          <a:blip r:embed="rId7"/>
          <a:srcRect l="53810" t="7903" r="24739" b="17947"/>
          <a:stretch>
            <a:fillRect/>
          </a:stretch>
        </p:blipFill>
        <p:spPr bwMode="auto">
          <a:xfrm>
            <a:off x="5214943" y="4214818"/>
            <a:ext cx="1214446" cy="221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Rectangle 26"/>
          <p:cNvSpPr>
            <a:spLocks noChangeArrowheads="1"/>
          </p:cNvSpPr>
          <p:nvPr/>
        </p:nvSpPr>
        <p:spPr bwMode="auto">
          <a:xfrm>
            <a:off x="428596" y="1428736"/>
            <a:ext cx="8286808" cy="2357455"/>
          </a:xfrm>
          <a:prstGeom prst="rect">
            <a:avLst/>
          </a:prstGeom>
          <a:noFill/>
          <a:ln w="57150">
            <a:solidFill>
              <a:srgbClr val="0070C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zh-CN" sz="3200">
                <a:latin typeface="Times New Roman" pitchFamily="18" charset="0"/>
                <a:ea typeface="华文行楷" pitchFamily="2" charset="-122"/>
              </a:rPr>
              <a:t>          </a:t>
            </a:r>
            <a:endParaRPr lang="en-US" altLang="zh-CN" sz="2800">
              <a:latin typeface="Times New Roman" pitchFamily="18" charset="0"/>
            </a:endParaRPr>
          </a:p>
        </p:txBody>
      </p:sp>
      <p:sp>
        <p:nvSpPr>
          <p:cNvPr id="20" name="Rectangle 26"/>
          <p:cNvSpPr>
            <a:spLocks noChangeArrowheads="1"/>
          </p:cNvSpPr>
          <p:nvPr/>
        </p:nvSpPr>
        <p:spPr bwMode="auto">
          <a:xfrm>
            <a:off x="357158" y="4143380"/>
            <a:ext cx="8358246" cy="2357455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zh-CN" sz="3200">
                <a:latin typeface="Times New Roman" pitchFamily="18" charset="0"/>
                <a:ea typeface="华文行楷" pitchFamily="2" charset="-122"/>
              </a:rPr>
              <a:t>          </a:t>
            </a:r>
            <a:endParaRPr lang="en-US" altLang="zh-CN" sz="2800">
              <a:latin typeface="Times New Roman" pitchFamily="18" charset="0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1785918" y="1714488"/>
            <a:ext cx="8572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ea typeface="楷体_GB2312" pitchFamily="49" charset="-122"/>
              </a:rPr>
              <a:t>形状</a:t>
            </a:r>
            <a:r>
              <a:rPr lang="zh-CN" altLang="en-US" sz="2400" dirty="0" smtClean="0">
                <a:solidFill>
                  <a:srgbClr val="00B0F0"/>
                </a:solidFill>
                <a:ea typeface="楷体_GB2312" pitchFamily="49" charset="-122"/>
              </a:rPr>
              <a:t>改变</a:t>
            </a:r>
            <a:endParaRPr lang="zh-CN" altLang="en-US" sz="2400" dirty="0">
              <a:solidFill>
                <a:srgbClr val="00B0F0"/>
              </a:solidFill>
              <a:ea typeface="楷体_GB2312" pitchFamily="49" charset="-122"/>
            </a:endParaRPr>
          </a:p>
        </p:txBody>
      </p:sp>
      <p:cxnSp>
        <p:nvCxnSpPr>
          <p:cNvPr id="22" name="AutoShape 7"/>
          <p:cNvCxnSpPr>
            <a:cxnSpLocks noChangeShapeType="1"/>
          </p:cNvCxnSpPr>
          <p:nvPr/>
        </p:nvCxnSpPr>
        <p:spPr bwMode="auto">
          <a:xfrm>
            <a:off x="1857356" y="2643182"/>
            <a:ext cx="714380" cy="1588"/>
          </a:xfrm>
          <a:prstGeom prst="straightConnector1">
            <a:avLst/>
          </a:prstGeom>
          <a:ln>
            <a:headEnd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6463255" y="1714488"/>
            <a:ext cx="8572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ea typeface="楷体_GB2312" pitchFamily="49" charset="-122"/>
              </a:rPr>
              <a:t>形态</a:t>
            </a:r>
            <a:endParaRPr lang="en-US" altLang="zh-CN" sz="2400" dirty="0" smtClean="0">
              <a:solidFill>
                <a:srgbClr val="FF0000"/>
              </a:solidFill>
              <a:ea typeface="楷体_GB2312" pitchFamily="49" charset="-122"/>
            </a:endParaRPr>
          </a:p>
          <a:p>
            <a:r>
              <a:rPr lang="zh-CN" altLang="en-US" sz="2400" dirty="0" smtClean="0">
                <a:solidFill>
                  <a:srgbClr val="00B0F0"/>
                </a:solidFill>
                <a:ea typeface="楷体_GB2312" pitchFamily="49" charset="-122"/>
              </a:rPr>
              <a:t>改变</a:t>
            </a:r>
            <a:endParaRPr lang="zh-CN" altLang="en-US" sz="2400" dirty="0">
              <a:solidFill>
                <a:srgbClr val="00B0F0"/>
              </a:solidFill>
              <a:ea typeface="楷体_GB2312" pitchFamily="49" charset="-122"/>
            </a:endParaRPr>
          </a:p>
        </p:txBody>
      </p:sp>
      <p:cxnSp>
        <p:nvCxnSpPr>
          <p:cNvPr id="28" name="AutoShape 8"/>
          <p:cNvCxnSpPr>
            <a:cxnSpLocks noChangeShapeType="1"/>
          </p:cNvCxnSpPr>
          <p:nvPr/>
        </p:nvCxnSpPr>
        <p:spPr bwMode="auto">
          <a:xfrm>
            <a:off x="6500826" y="2643182"/>
            <a:ext cx="785818" cy="1588"/>
          </a:xfrm>
          <a:prstGeom prst="straightConnector1">
            <a:avLst/>
          </a:prstGeom>
          <a:ln>
            <a:headEnd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AutoShape 8"/>
          <p:cNvCxnSpPr>
            <a:cxnSpLocks noChangeShapeType="1"/>
          </p:cNvCxnSpPr>
          <p:nvPr/>
        </p:nvCxnSpPr>
        <p:spPr bwMode="auto">
          <a:xfrm>
            <a:off x="1857356" y="5286388"/>
            <a:ext cx="785818" cy="1588"/>
          </a:xfrm>
          <a:prstGeom prst="straightConnector1">
            <a:avLst/>
          </a:prstGeom>
          <a:ln>
            <a:headEnd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1758022" y="5429264"/>
            <a:ext cx="80021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ea typeface="楷体_GB2312" pitchFamily="49" charset="-122"/>
              </a:rPr>
              <a:t>颜色</a:t>
            </a:r>
            <a:endParaRPr lang="en-US" altLang="zh-CN" sz="2400" dirty="0" smtClean="0">
              <a:solidFill>
                <a:srgbClr val="FF0000"/>
              </a:solidFill>
              <a:ea typeface="楷体_GB2312" pitchFamily="49" charset="-122"/>
            </a:endParaRPr>
          </a:p>
          <a:p>
            <a:r>
              <a:rPr lang="zh-CN" altLang="en-US" sz="2400" dirty="0" smtClean="0">
                <a:solidFill>
                  <a:srgbClr val="00B0F0"/>
                </a:solidFill>
                <a:ea typeface="楷体_GB2312" pitchFamily="49" charset="-122"/>
              </a:rPr>
              <a:t>改变</a:t>
            </a:r>
            <a:endParaRPr lang="zh-CN" altLang="en-US" sz="2400" dirty="0">
              <a:solidFill>
                <a:srgbClr val="00B0F0"/>
              </a:solidFill>
              <a:ea typeface="楷体_GB2312" pitchFamily="49" charset="-122"/>
            </a:endParaRPr>
          </a:p>
        </p:txBody>
      </p: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1785918" y="4429132"/>
            <a:ext cx="80021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ea typeface="楷体_GB2312" pitchFamily="49" charset="-122"/>
              </a:rPr>
              <a:t>发光</a:t>
            </a:r>
            <a:endParaRPr lang="en-US" altLang="zh-CN" sz="2400" dirty="0" smtClean="0">
              <a:solidFill>
                <a:srgbClr val="FF0000"/>
              </a:solidFill>
              <a:ea typeface="楷体_GB2312" pitchFamily="49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ea typeface="楷体_GB2312" pitchFamily="49" charset="-122"/>
              </a:rPr>
              <a:t>发热</a:t>
            </a:r>
            <a:endParaRPr lang="zh-CN" altLang="en-US" sz="2400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6504530" y="4286256"/>
            <a:ext cx="80021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ea typeface="楷体_GB2312" pitchFamily="49" charset="-122"/>
              </a:rPr>
              <a:t>颜色</a:t>
            </a:r>
            <a:endParaRPr lang="en-US" altLang="zh-CN" sz="2400" dirty="0" smtClean="0">
              <a:solidFill>
                <a:srgbClr val="FF0000"/>
              </a:solidFill>
              <a:ea typeface="楷体_GB2312" pitchFamily="49" charset="-122"/>
            </a:endParaRPr>
          </a:p>
          <a:p>
            <a:r>
              <a:rPr lang="zh-CN" altLang="en-US" sz="2400" dirty="0" smtClean="0">
                <a:solidFill>
                  <a:srgbClr val="00B0F0"/>
                </a:solidFill>
                <a:ea typeface="楷体_GB2312" pitchFamily="49" charset="-122"/>
              </a:rPr>
              <a:t>改变</a:t>
            </a:r>
            <a:endParaRPr lang="zh-CN" altLang="en-US" sz="2400" dirty="0">
              <a:solidFill>
                <a:srgbClr val="00B0F0"/>
              </a:solidFill>
              <a:ea typeface="楷体_GB2312" pitchFamily="49" charset="-122"/>
            </a:endParaRPr>
          </a:p>
        </p:txBody>
      </p:sp>
      <p:sp>
        <p:nvSpPr>
          <p:cNvPr id="39" name="Text Box 25"/>
          <p:cNvSpPr txBox="1">
            <a:spLocks noChangeArrowheads="1"/>
          </p:cNvSpPr>
          <p:nvPr/>
        </p:nvSpPr>
        <p:spPr bwMode="auto">
          <a:xfrm>
            <a:off x="4038067" y="1571612"/>
            <a:ext cx="1071569" cy="206210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还是</a:t>
            </a:r>
            <a:r>
              <a:rPr lang="zh-CN" altLang="en-US" sz="3200" dirty="0" smtClean="0">
                <a:solidFill>
                  <a:srgbClr val="FF0000"/>
                </a:solidFill>
              </a:rPr>
              <a:t>原来的物质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1" name="Text Box 25"/>
          <p:cNvSpPr txBox="1">
            <a:spLocks noChangeArrowheads="1"/>
          </p:cNvSpPr>
          <p:nvPr/>
        </p:nvSpPr>
        <p:spPr bwMode="auto">
          <a:xfrm>
            <a:off x="4071934" y="4286256"/>
            <a:ext cx="1071569" cy="206210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有</a:t>
            </a:r>
            <a:r>
              <a:rPr lang="zh-CN" altLang="en-US" sz="3200" dirty="0" smtClean="0">
                <a:solidFill>
                  <a:srgbClr val="FF0000"/>
                </a:solidFill>
              </a:rPr>
              <a:t>新</a:t>
            </a:r>
            <a:r>
              <a:rPr lang="zh-CN" altLang="en-US" sz="3200" dirty="0">
                <a:solidFill>
                  <a:srgbClr val="FF0000"/>
                </a:solidFill>
              </a:rPr>
              <a:t>的</a:t>
            </a:r>
            <a:r>
              <a:rPr lang="zh-CN" altLang="en-US" sz="3200" dirty="0" smtClean="0">
                <a:solidFill>
                  <a:srgbClr val="FF0000"/>
                </a:solidFill>
              </a:rPr>
              <a:t>物质</a:t>
            </a:r>
            <a:r>
              <a:rPr lang="zh-CN" altLang="en-US" sz="3200" dirty="0" smtClean="0"/>
              <a:t>产生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cxnSp>
        <p:nvCxnSpPr>
          <p:cNvPr id="42" name="AutoShape 8"/>
          <p:cNvCxnSpPr>
            <a:cxnSpLocks noChangeShapeType="1"/>
          </p:cNvCxnSpPr>
          <p:nvPr/>
        </p:nvCxnSpPr>
        <p:spPr bwMode="auto">
          <a:xfrm>
            <a:off x="6572264" y="5214950"/>
            <a:ext cx="785818" cy="1588"/>
          </a:xfrm>
          <a:prstGeom prst="straightConnector1">
            <a:avLst/>
          </a:prstGeom>
          <a:ln>
            <a:headEnd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6466959" y="2714620"/>
            <a:ext cx="8572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ea typeface="楷体_GB2312" pitchFamily="49" charset="-122"/>
              </a:rPr>
              <a:t>体积</a:t>
            </a:r>
            <a:r>
              <a:rPr lang="zh-CN" altLang="en-US" sz="2400" dirty="0" smtClean="0">
                <a:solidFill>
                  <a:srgbClr val="00B0F0"/>
                </a:solidFill>
                <a:ea typeface="楷体_GB2312" pitchFamily="49" charset="-122"/>
              </a:rPr>
              <a:t>改变</a:t>
            </a:r>
            <a:endParaRPr lang="zh-CN" altLang="en-US" sz="2400" dirty="0">
              <a:solidFill>
                <a:srgbClr val="00B0F0"/>
              </a:solidFill>
              <a:ea typeface="楷体_GB2312" pitchFamily="49" charset="-122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6500826" y="5357826"/>
            <a:ext cx="8572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B0F0"/>
                </a:solidFill>
                <a:ea typeface="楷体_GB2312" pitchFamily="49" charset="-122"/>
              </a:rPr>
              <a:t>表面松散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1785918" y="2786058"/>
            <a:ext cx="8572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ea typeface="楷体_GB2312" pitchFamily="49" charset="-122"/>
              </a:rPr>
              <a:t>大小</a:t>
            </a:r>
            <a:r>
              <a:rPr lang="zh-CN" altLang="en-US" sz="2400" dirty="0" smtClean="0">
                <a:solidFill>
                  <a:srgbClr val="00B0F0"/>
                </a:solidFill>
                <a:ea typeface="楷体_GB2312" pitchFamily="49" charset="-122"/>
              </a:rPr>
              <a:t>改变</a:t>
            </a:r>
            <a:endParaRPr lang="zh-CN" altLang="en-US" sz="2400" dirty="0">
              <a:solidFill>
                <a:srgbClr val="00B0F0"/>
              </a:solidFill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278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  <p:bldP spid="27" grpId="0"/>
      <p:bldP spid="33" grpId="0"/>
      <p:bldP spid="34" grpId="0"/>
      <p:bldP spid="38" grpId="0"/>
      <p:bldP spid="39" grpId="0" animBg="1"/>
      <p:bldP spid="41" grpId="0" animBg="1"/>
      <p:bldP spid="25" grpId="0"/>
      <p:bldP spid="26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85569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dirty="0" smtClean="0">
                <a:latin typeface="+mn-lt"/>
                <a:ea typeface="+mn-ea"/>
                <a:cs typeface="+mn-cs"/>
              </a:rPr>
              <a:t>活动提示：让物质发生变化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643050"/>
            <a:ext cx="8329642" cy="432913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实验过程要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注意安全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！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合理分工和使用各种实验材料。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用多种方法让物质发生变化。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及时将变化情况进行记录。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85569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357166"/>
            <a:ext cx="8722716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 </a:t>
            </a:r>
            <a:r>
              <a:rPr lang="zh-CN" altLang="en-US" sz="4400" dirty="0" smtClean="0"/>
              <a:t>“让物质发生变化”活动记录单</a:t>
            </a:r>
          </a:p>
          <a:p>
            <a:pPr algn="ctr"/>
            <a:endParaRPr lang="zh-CN" altLang="en-US" sz="3200" dirty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71473" y="1428733"/>
          <a:ext cx="8143931" cy="500066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071569"/>
                <a:gridCol w="1143008"/>
                <a:gridCol w="857256"/>
                <a:gridCol w="3643338"/>
                <a:gridCol w="1428760"/>
              </a:tblGrid>
              <a:tr h="1131732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/>
                        <a:t>物质</a:t>
                      </a: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/>
                        <a:t>名称</a:t>
                      </a:r>
                      <a:endParaRPr lang="zh-CN" sz="2400" b="1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 smtClean="0"/>
                        <a:t>使用的方法</a:t>
                      </a:r>
                      <a:endParaRPr lang="zh-CN" sz="2400" b="1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/>
                        <a:t>变化速度</a:t>
                      </a:r>
                      <a:endParaRPr lang="zh-CN" sz="2400" b="1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 smtClean="0"/>
                        <a:t>发生了哪些变化</a:t>
                      </a:r>
                      <a:endParaRPr lang="zh-CN" sz="2400" b="1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 smtClean="0"/>
                        <a:t>有无产生</a:t>
                      </a: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 smtClean="0"/>
                        <a:t>新的物质</a:t>
                      </a:r>
                      <a:endParaRPr lang="zh-CN" sz="2400" b="1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</a:tr>
              <a:tr h="644822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/>
                        <a:t>蜡烛</a:t>
                      </a: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</a:tr>
              <a:tr h="6448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</a:tr>
              <a:tr h="6448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</a:tr>
              <a:tr h="644822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/>
                        <a:t>纸片</a:t>
                      </a: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</a:tr>
              <a:tr h="6448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</a:tr>
              <a:tr h="6448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54164" marR="54164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14282" y="1714488"/>
            <a:ext cx="8786842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3600" dirty="0" smtClean="0">
                <a:ea typeface="楷体_GB2312" pitchFamily="49" charset="-122"/>
              </a:rPr>
              <a:t>          物质总是在不断地变化，有些</a:t>
            </a:r>
            <a:r>
              <a:rPr lang="zh-CN" altLang="en-US" sz="3600" dirty="0" smtClean="0"/>
              <a:t>变化</a:t>
            </a:r>
            <a:r>
              <a:rPr lang="zh-CN" altLang="en-US" sz="3600" dirty="0" smtClean="0">
                <a:solidFill>
                  <a:srgbClr val="FF0000"/>
                </a:solidFill>
              </a:rPr>
              <a:t>快，</a:t>
            </a:r>
            <a:r>
              <a:rPr lang="zh-CN" altLang="en-US" sz="3600" dirty="0" smtClean="0"/>
              <a:t>有些变化</a:t>
            </a:r>
            <a:r>
              <a:rPr lang="zh-CN" altLang="en-US" sz="3600" dirty="0" smtClean="0">
                <a:solidFill>
                  <a:srgbClr val="FF0000"/>
                </a:solidFill>
              </a:rPr>
              <a:t>较慢</a:t>
            </a:r>
            <a:r>
              <a:rPr lang="zh-CN" altLang="en-US" sz="3600" dirty="0" smtClean="0"/>
              <a:t>。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0" y="285569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468312" y="3071810"/>
            <a:ext cx="8675688" cy="126188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800000"/>
                </a:solidFill>
              </a:rPr>
              <a:t>       </a:t>
            </a:r>
            <a:r>
              <a:rPr lang="zh-CN" altLang="en-US" sz="3600" dirty="0">
                <a:ea typeface="楷体_GB2312" pitchFamily="49" charset="-122"/>
              </a:rPr>
              <a:t>物质的变化形式是多样的，变化可以是</a:t>
            </a:r>
            <a:r>
              <a:rPr lang="zh-CN" altLang="en-US" sz="3600" dirty="0">
                <a:solidFill>
                  <a:srgbClr val="FF0000"/>
                </a:solidFill>
                <a:ea typeface="楷体_GB2312" pitchFamily="49" charset="-122"/>
              </a:rPr>
              <a:t>自然</a:t>
            </a:r>
            <a:r>
              <a:rPr lang="zh-CN" altLang="en-US" sz="3600" dirty="0">
                <a:ea typeface="楷体_GB2312" pitchFamily="49" charset="-122"/>
              </a:rPr>
              <a:t>的，也可以是</a:t>
            </a:r>
            <a:r>
              <a:rPr lang="zh-CN" altLang="en-US" sz="3600" dirty="0">
                <a:solidFill>
                  <a:srgbClr val="FF0000"/>
                </a:solidFill>
                <a:ea typeface="楷体_GB2312" pitchFamily="49" charset="-122"/>
              </a:rPr>
              <a:t>人为</a:t>
            </a:r>
            <a:r>
              <a:rPr lang="zh-CN" altLang="en-US" sz="3600" dirty="0">
                <a:ea typeface="楷体_GB2312" pitchFamily="49" charset="-122"/>
              </a:rPr>
              <a:t>的。 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28596" y="357166"/>
            <a:ext cx="8937062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4400" b="1" dirty="0" smtClean="0"/>
              <a:t> </a:t>
            </a:r>
            <a:r>
              <a:rPr lang="zh-CN" altLang="en-US" sz="4400" b="1" dirty="0" smtClean="0"/>
              <a:t>总结</a:t>
            </a:r>
          </a:p>
          <a:p>
            <a:pPr algn="ctr"/>
            <a:endParaRPr lang="zh-CN" altLang="en-US" sz="3200" dirty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500034" y="4357694"/>
            <a:ext cx="813593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zh-CN" altLang="en-US" sz="3600" dirty="0" smtClean="0">
                <a:ea typeface="楷体_GB2312" pitchFamily="49" charset="-122"/>
              </a:rPr>
              <a:t>      有些</a:t>
            </a:r>
            <a:r>
              <a:rPr lang="zh-CN" altLang="en-US" sz="3600" dirty="0">
                <a:ea typeface="楷体_GB2312" pitchFamily="49" charset="-122"/>
              </a:rPr>
              <a:t>变化只改变了物质的</a:t>
            </a:r>
            <a:r>
              <a:rPr lang="zh-CN" altLang="en-US" sz="3600" dirty="0">
                <a:solidFill>
                  <a:srgbClr val="FF0000"/>
                </a:solidFill>
                <a:ea typeface="楷体_GB2312" pitchFamily="49" charset="-122"/>
              </a:rPr>
              <a:t>形态、大小</a:t>
            </a:r>
            <a:r>
              <a:rPr lang="zh-CN" altLang="en-US" sz="3600" dirty="0">
                <a:ea typeface="楷体_GB2312" pitchFamily="49" charset="-122"/>
              </a:rPr>
              <a:t>，有些变化产生了</a:t>
            </a:r>
            <a:r>
              <a:rPr lang="zh-CN" altLang="en-US" sz="3600" dirty="0">
                <a:solidFill>
                  <a:srgbClr val="FF0000"/>
                </a:solidFill>
                <a:ea typeface="楷体_GB2312" pitchFamily="49" charset="-122"/>
              </a:rPr>
              <a:t>新的物质</a:t>
            </a:r>
            <a:r>
              <a:rPr lang="zh-CN" altLang="en-US" sz="3600" dirty="0"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915816" y="404664"/>
            <a:ext cx="4932040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郑重申明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51" y="40466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23528" y="1628800"/>
            <a:ext cx="8568952" cy="4320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</a:rPr>
              <a:t>    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   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本教学资源版权属于小学</a:t>
            </a:r>
            <a:r>
              <a:rPr lang="zh-CN" altLang="en-US" sz="3200" b="1" dirty="0">
                <a:solidFill>
                  <a:schemeClr val="tx1"/>
                </a:solidFill>
              </a:rPr>
              <a:t>科学教学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网所有</a:t>
            </a:r>
            <a:r>
              <a:rPr lang="zh-CN" altLang="en-US" sz="3200" b="1" dirty="0">
                <a:solidFill>
                  <a:schemeClr val="tx1"/>
                </a:solidFill>
              </a:rPr>
              <a:t>，供全国小学科学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教师个人在课堂教学中无偿</a:t>
            </a:r>
            <a:r>
              <a:rPr lang="zh-CN" altLang="en-US" sz="3200" b="1" dirty="0">
                <a:solidFill>
                  <a:schemeClr val="tx1"/>
                </a:solidFill>
              </a:rPr>
              <a:t>使用。其他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网站、公司或</a:t>
            </a:r>
            <a:r>
              <a:rPr lang="zh-CN" altLang="en-US" sz="3200" b="1" dirty="0">
                <a:solidFill>
                  <a:schemeClr val="tx1"/>
                </a:solidFill>
              </a:rPr>
              <a:t>个人想要转载，请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与小学科学网联系。如果</a:t>
            </a:r>
            <a:r>
              <a:rPr lang="zh-CN" altLang="en-US" sz="3200" b="1" dirty="0">
                <a:solidFill>
                  <a:schemeClr val="tx1"/>
                </a:solidFill>
              </a:rPr>
              <a:t>其他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网站、公司或</a:t>
            </a:r>
            <a:r>
              <a:rPr lang="zh-CN" altLang="en-US" sz="3200" b="1" dirty="0">
                <a:solidFill>
                  <a:schemeClr val="tx1"/>
                </a:solidFill>
              </a:rPr>
              <a:t>个人用于赢利，我们保留追究的权利！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331</Words>
  <Application>Microsoft Office PowerPoint</Application>
  <PresentationFormat>全屏显示(4:3)</PresentationFormat>
  <Paragraphs>51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黑体</vt:lpstr>
      <vt:lpstr>华文行楷</vt:lpstr>
      <vt:lpstr>华文楷体</vt:lpstr>
      <vt:lpstr>华文中宋</vt:lpstr>
      <vt:lpstr>楷体</vt:lpstr>
      <vt:lpstr>楷体_GB2312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活动提示：让物质发生变化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喻伯军</cp:lastModifiedBy>
  <cp:revision>360</cp:revision>
  <dcterms:created xsi:type="dcterms:W3CDTF">2017-08-06T08:46:00Z</dcterms:created>
  <dcterms:modified xsi:type="dcterms:W3CDTF">2020-01-31T05:51:36Z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