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345" r:id="rId3"/>
    <p:sldId id="362" r:id="rId4"/>
    <p:sldId id="363" r:id="rId5"/>
    <p:sldId id="370" r:id="rId6"/>
    <p:sldId id="365" r:id="rId7"/>
    <p:sldId id="371" r:id="rId8"/>
    <p:sldId id="372" r:id="rId9"/>
    <p:sldId id="373" r:id="rId10"/>
    <p:sldId id="374" r:id="rId11"/>
    <p:sldId id="366" r:id="rId12"/>
    <p:sldId id="375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8" autoAdjust="0"/>
    <p:restoredTop sz="92954"/>
  </p:normalViewPr>
  <p:slideViewPr>
    <p:cSldViewPr>
      <p:cViewPr varScale="1">
        <p:scale>
          <a:sx n="78" d="100"/>
          <a:sy n="78" d="100"/>
        </p:scale>
        <p:origin x="196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41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621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20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44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77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9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30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75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59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团队  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薛静艳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5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米饭、淀粉和碘酒的变化</a:t>
            </a:r>
            <a:endParaRPr lang="zh-CN" altLang="en-US" sz="5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</a:t>
            </a:r>
            <a:r>
              <a:rPr lang="zh-CN" altLang="en-US" sz="2800" b="1" dirty="0" smtClean="0"/>
              <a:t>版六下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物质的变化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4049" y="349205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寻找淀粉的踪迹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916" y="77770"/>
            <a:ext cx="957820" cy="2204864"/>
          </a:xfrm>
          <a:prstGeom prst="rect">
            <a:avLst/>
          </a:prstGeom>
        </p:spPr>
      </p:pic>
      <p:pic>
        <p:nvPicPr>
          <p:cNvPr id="8194" name="Picture 2" descr="https://ss3.bdstatic.com/70cFv8Sh_Q1YnxGkpoWK1HF6hhy/it/u=3588021816,482858337&amp;fm=26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52" y="1800607"/>
            <a:ext cx="1800200" cy="135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s0.bdstatic.com/70cFvHSh_Q1YnxGkpoWK1HF6hhy/it/u=3281402013,4068028057&amp;fm=26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49" y="3556538"/>
            <a:ext cx="1468806" cy="146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s0.bdstatic.com/70cFvHSh_Q1YnxGkpoWK1HF6hhy/it/u=573453746,1733289958&amp;fm=26&amp;gp=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981" y="1941214"/>
            <a:ext cx="1791730" cy="119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ss1.bdstatic.com/70cFuXSh_Q1YnxGkpoWK1HF6hhy/it/u=2170351589,2561471992&amp;fm=26&amp;gp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617" y="3668644"/>
            <a:ext cx="1244595" cy="124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ss1.bdstatic.com/70cFvXSh_Q1YnxGkpoWK1HF6hhy/it/u=2986397993,2689903866&amp;fm=26&amp;gp=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316" y="3591671"/>
            <a:ext cx="1822843" cy="121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ss0.bdstatic.com/70cFvHSh_Q1YnxGkpoWK1HF6hhy/it/u=2090707592,3455463494&amp;fm=26&amp;gp=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9" y="5095845"/>
            <a:ext cx="1447179" cy="144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timgsa.baidu.com/timg?image&amp;quality=80&amp;size=b9999_10000&amp;sec=1577253272649&amp;di=896359e8f0b3c11182783347fe77411a&amp;imgtype=0&amp;src=http%3A%2F%2Fimgtianqi.eastday.com%2Fres%2Fupload%2Fue%2Fimage%2F20171219%2F1513643310121459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18" y="5201516"/>
            <a:ext cx="1259632" cy="134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https://ss1.bdstatic.com/70cFvXSh_Q1YnxGkpoWK1HF6hhy/it/u=1777141400,1498661897&amp;fm=26&amp;gp=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617" y="5310297"/>
            <a:ext cx="1498596" cy="112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https://ss0.bdstatic.com/70cFuHSh_Q1YnxGkpoWK1HF6hhy/it/u=25440835,1613771913&amp;fm=26&amp;gp=0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7" t="9534" r="9084" b="20013"/>
          <a:stretch/>
        </p:blipFill>
        <p:spPr bwMode="auto">
          <a:xfrm>
            <a:off x="6570988" y="3661989"/>
            <a:ext cx="1969340" cy="107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https://ss1.bdstatic.com/70cFuXSh_Q1YnxGkpoWK1HF6hhy/it/u=388401863,1512222762&amp;fm=26&amp;gp=0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9" r="10369" b="14404"/>
          <a:stretch/>
        </p:blipFill>
        <p:spPr bwMode="auto">
          <a:xfrm>
            <a:off x="6434283" y="5115602"/>
            <a:ext cx="2357436" cy="139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570988" y="1584697"/>
            <a:ext cx="2162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/>
              <a:t>小心实验 </a:t>
            </a:r>
            <a:endParaRPr kumimoji="1" lang="en-US" altLang="zh-CN" sz="3200" dirty="0" smtClean="0"/>
          </a:p>
          <a:p>
            <a:r>
              <a:rPr kumimoji="1" lang="zh-CN" altLang="en-US" sz="3200" dirty="0" smtClean="0"/>
              <a:t>仔细观察 </a:t>
            </a:r>
            <a:endParaRPr kumimoji="1" lang="en-US" altLang="zh-CN" sz="3200" dirty="0" smtClean="0"/>
          </a:p>
          <a:p>
            <a:r>
              <a:rPr kumimoji="1" lang="zh-CN" altLang="en-US" sz="3200" dirty="0" smtClean="0"/>
              <a:t>认真记录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620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4049" y="349205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寻找淀粉的踪迹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863812"/>
              </p:ext>
            </p:extLst>
          </p:nvPr>
        </p:nvGraphicFramePr>
        <p:xfrm>
          <a:off x="284052" y="2852936"/>
          <a:ext cx="8680441" cy="25360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9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913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845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食物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黄瓜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土豆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面包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饼干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白菜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青菜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食盐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白糖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香肠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猪肉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3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含淀粉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3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不含淀粉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27884" y="217387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/>
              <a:t>记录单</a:t>
            </a:r>
            <a:r>
              <a:rPr kumimoji="1" lang="en-US" altLang="zh-CN" sz="3600" b="1" dirty="0" smtClean="0"/>
              <a:t>2</a:t>
            </a:r>
            <a:endParaRPr kumimoji="1"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0561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91827" y="349205"/>
            <a:ext cx="38779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制作神秘信件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7980801" cy="434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3528" y="1628800"/>
            <a:ext cx="8568952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本教学资源版权属于小学</a:t>
            </a:r>
            <a:r>
              <a:rPr lang="zh-CN" altLang="en-US" sz="3200" b="1" dirty="0">
                <a:solidFill>
                  <a:schemeClr val="tx1"/>
                </a:solidFill>
              </a:rPr>
              <a:t>科学教学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网所有</a:t>
            </a:r>
            <a:r>
              <a:rPr lang="zh-CN" altLang="en-US" sz="3200" b="1" dirty="0">
                <a:solidFill>
                  <a:schemeClr val="tx1"/>
                </a:solidFill>
              </a:rPr>
              <a:t>，供全国小学科学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200" b="1" dirty="0">
                <a:solidFill>
                  <a:schemeClr val="tx1"/>
                </a:solidFill>
              </a:rPr>
              <a:t>使用。其他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个人想要转载，请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与小学科学网联系。如果</a:t>
            </a:r>
            <a:r>
              <a:rPr lang="zh-CN" altLang="en-US" sz="3200" b="1" dirty="0">
                <a:solidFill>
                  <a:schemeClr val="tx1"/>
                </a:solidFill>
              </a:rPr>
              <a:t>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0547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55576" y="424813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神秘信件</a:t>
            </a:r>
            <a:endParaRPr lang="zh-CN" alt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7980801" cy="4349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99592" y="349205"/>
            <a:ext cx="32624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尝一尝米饭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f12.baidu.com/it/u=3663455948,125044657&amp;fm=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5514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283968" y="1556792"/>
            <a:ext cx="4407094" cy="47170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要求：</a:t>
            </a:r>
            <a:endParaRPr lang="en-US" altLang="zh-CN" sz="4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先舔一舔，用心感受其味道。</a:t>
            </a:r>
            <a:endParaRPr lang="en-US" altLang="zh-CN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再嚼一嚼，用心感受其味道</a:t>
            </a:r>
            <a:r>
              <a:rPr lang="zh-CN" alt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en-US" altLang="zh-CN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猜一猜，变味的原因。</a:t>
            </a:r>
            <a:endParaRPr lang="en-US" altLang="zh-CN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278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648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Picture 2" descr="https://f12.baidu.com/it/u=3663455948,125044657&amp;fm=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2900"/>
            <a:ext cx="3491880" cy="34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99592" y="349205"/>
            <a:ext cx="32624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尝一尝米饭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3859632" y="1382812"/>
            <a:ext cx="3333750" cy="2333625"/>
            <a:chOff x="2905125" y="1628800"/>
            <a:chExt cx="3333750" cy="2333625"/>
          </a:xfrm>
        </p:grpSpPr>
        <p:pic>
          <p:nvPicPr>
            <p:cNvPr id="2050" name="Picture 2" descr="https://ss2.bdstatic.com/70cFvnSh_Q1YnxGkpoWK1HF6hhy/it/u=3754886676,2247224688&amp;fm=26&amp;gp=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25" y="1628800"/>
              <a:ext cx="3333750" cy="233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787170" y="1688049"/>
              <a:ext cx="15696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淀粉</a:t>
              </a:r>
              <a:endPara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59633" y="4149080"/>
            <a:ext cx="4888832" cy="22467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zh-CN" altLang="en-US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zh-CN" altLang="zh-CN" sz="2800" b="1" dirty="0" smtClean="0">
                <a:solidFill>
                  <a:schemeClr val="accent6">
                    <a:lumMod val="50000"/>
                  </a:schemeClr>
                </a:solidFill>
              </a:rPr>
              <a:t>经</a:t>
            </a:r>
            <a:r>
              <a:rPr lang="zh-CN" altLang="zh-CN" sz="2800" b="1" dirty="0">
                <a:solidFill>
                  <a:schemeClr val="accent6">
                    <a:lumMod val="50000"/>
                  </a:schemeClr>
                </a:solidFill>
              </a:rPr>
              <a:t>科学家研究发现，米饭中有一种叫淀粉的东西，在我们的咀嚼过程中发生了变化，变得有甜味了。所以米饭变甜的原因是因为淀粉。</a:t>
            </a:r>
            <a:endParaRPr kumimoji="1" lang="zh-CN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23732" y="349205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米饭、淀粉和碘酒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-23732" y="4365104"/>
            <a:ext cx="3333750" cy="2333625"/>
            <a:chOff x="2905125" y="1628800"/>
            <a:chExt cx="3333750" cy="2333625"/>
          </a:xfrm>
        </p:grpSpPr>
        <p:pic>
          <p:nvPicPr>
            <p:cNvPr id="6" name="Picture 2" descr="https://ss2.bdstatic.com/70cFvnSh_Q1YnxGkpoWK1HF6hhy/it/u=3754886676,2247224688&amp;fm=26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25" y="1628800"/>
              <a:ext cx="3333750" cy="233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3787170" y="1688049"/>
              <a:ext cx="15696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淀粉</a:t>
              </a:r>
              <a:endPara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50457"/>
              </p:ext>
            </p:extLst>
          </p:nvPr>
        </p:nvGraphicFramePr>
        <p:xfrm>
          <a:off x="2627784" y="1975198"/>
          <a:ext cx="6336704" cy="2520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仔细观察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看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摸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闻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淀粉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173524" y="1451978"/>
            <a:ext cx="14446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记录</a:t>
            </a:r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</a:t>
            </a:r>
            <a:r>
              <a:rPr lang="en-US" altLang="zh-CN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zh-CN" alt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650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23732" y="349205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米饭、淀粉和碘酒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774696"/>
              </p:ext>
            </p:extLst>
          </p:nvPr>
        </p:nvGraphicFramePr>
        <p:xfrm>
          <a:off x="2627784" y="1975199"/>
          <a:ext cx="6336704" cy="31819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仔细观察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看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摸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闻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7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淀粉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碘酒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173524" y="1451978"/>
            <a:ext cx="14446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记录</a:t>
            </a:r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</a:t>
            </a:r>
            <a:r>
              <a:rPr lang="en-US" altLang="zh-CN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zh-CN" alt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29000"/>
            <a:ext cx="1301913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23732" y="349205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米饭、淀粉和碘酒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849" y="4339393"/>
            <a:ext cx="957820" cy="2204864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84561" y="4581128"/>
            <a:ext cx="2592288" cy="1973585"/>
            <a:chOff x="2905125" y="1628800"/>
            <a:chExt cx="3333750" cy="2333625"/>
          </a:xfrm>
        </p:grpSpPr>
        <p:pic>
          <p:nvPicPr>
            <p:cNvPr id="8" name="Picture 2" descr="https://ss2.bdstatic.com/70cFvnSh_Q1YnxGkpoWK1HF6hhy/it/u=3754886676,2247224688&amp;fm=26&amp;gp=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25" y="1628800"/>
              <a:ext cx="3333750" cy="233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3787170" y="1688049"/>
              <a:ext cx="15696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淀粉</a:t>
              </a:r>
              <a:endPara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34669" y="1752599"/>
            <a:ext cx="50237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dirty="0" smtClean="0"/>
              <a:t>温馨提示：</a:t>
            </a:r>
            <a:endParaRPr kumimoji="1" lang="en-US" altLang="zh-CN" sz="3200" dirty="0" smtClean="0"/>
          </a:p>
          <a:p>
            <a:pPr>
              <a:lnSpc>
                <a:spcPct val="150000"/>
              </a:lnSpc>
            </a:pPr>
            <a:r>
              <a:rPr kumimoji="1" lang="en-US" altLang="zh-CN" sz="3200" dirty="0" smtClean="0"/>
              <a:t>1.</a:t>
            </a:r>
            <a:r>
              <a:rPr kumimoji="1" lang="zh-CN" altLang="en-US" sz="3200" dirty="0" smtClean="0"/>
              <a:t>用滴管吸取，垂直滴两滴在淀粉上。</a:t>
            </a:r>
            <a:endParaRPr kumimoji="1" lang="en-US" altLang="zh-CN" sz="3200" dirty="0" smtClean="0"/>
          </a:p>
          <a:p>
            <a:pPr>
              <a:lnSpc>
                <a:spcPct val="150000"/>
              </a:lnSpc>
            </a:pPr>
            <a:r>
              <a:rPr kumimoji="1" lang="en-US" altLang="zh-CN" sz="3200" dirty="0" smtClean="0"/>
              <a:t>2.</a:t>
            </a:r>
            <a:r>
              <a:rPr kumimoji="1" lang="zh-CN" altLang="en-US" sz="3200" dirty="0" smtClean="0"/>
              <a:t>滴管千万不要触碰到淀粉。</a:t>
            </a:r>
            <a:endParaRPr kumimoji="1" lang="en-US" altLang="zh-CN" sz="3200" dirty="0" smtClean="0"/>
          </a:p>
          <a:p>
            <a:pPr>
              <a:lnSpc>
                <a:spcPct val="150000"/>
              </a:lnSpc>
            </a:pPr>
            <a:r>
              <a:rPr kumimoji="1" lang="en-US" altLang="zh-CN" sz="3200" dirty="0" smtClean="0"/>
              <a:t>3.</a:t>
            </a:r>
            <a:r>
              <a:rPr kumimoji="1" lang="zh-CN" altLang="en-US" sz="3200" dirty="0" smtClean="0"/>
              <a:t>仔细观察产生的现象。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8336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23732" y="349205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米饭、淀粉和碘酒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80" y="2280880"/>
            <a:ext cx="957820" cy="2204864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27450" y="2552329"/>
            <a:ext cx="2592288" cy="1973585"/>
            <a:chOff x="2905125" y="1628800"/>
            <a:chExt cx="3333750" cy="2333625"/>
          </a:xfrm>
        </p:grpSpPr>
        <p:pic>
          <p:nvPicPr>
            <p:cNvPr id="8" name="Picture 2" descr="https://ss2.bdstatic.com/70cFvnSh_Q1YnxGkpoWK1HF6hhy/it/u=3754886676,2247224688&amp;fm=26&amp;gp=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25" y="1628800"/>
              <a:ext cx="3333750" cy="2333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3787170" y="1688049"/>
              <a:ext cx="15696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淀粉</a:t>
              </a:r>
              <a:endPara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38868" y="3077456"/>
            <a:ext cx="938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➕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877270" y="3307295"/>
            <a:ext cx="720080" cy="2318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1417" y="3933056"/>
            <a:ext cx="22365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蓝紫色物质</a:t>
            </a:r>
            <a:endParaRPr lang="zh-CN" altLang="en-US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5808" y="4941168"/>
            <a:ext cx="26468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化学变化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323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569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-23732" y="349205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米饭、淀粉和碘酒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80" y="2280880"/>
            <a:ext cx="957820" cy="22048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8868" y="3077456"/>
            <a:ext cx="938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➕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877270" y="3307295"/>
            <a:ext cx="720080" cy="2318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1417" y="3933056"/>
            <a:ext cx="22365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蓝紫色物质</a:t>
            </a:r>
            <a:endParaRPr lang="zh-CN" altLang="en-US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Picture 2" descr="https://f12.baidu.com/it/u=3663455948,125044657&amp;fm=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8" y="2275010"/>
            <a:ext cx="2267744" cy="226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513085" y="2615581"/>
            <a:ext cx="17235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含淀粉</a:t>
            </a:r>
            <a:endParaRPr lang="zh-CN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3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308</Words>
  <Application>Microsoft Office PowerPoint</Application>
  <PresentationFormat>全屏显示(4:3)</PresentationFormat>
  <Paragraphs>78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华文楷体</vt:lpstr>
      <vt:lpstr>华文中宋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 用户</cp:lastModifiedBy>
  <cp:revision>317</cp:revision>
  <dcterms:created xsi:type="dcterms:W3CDTF">2017-08-06T08:46:00Z</dcterms:created>
  <dcterms:modified xsi:type="dcterms:W3CDTF">2020-01-06T07:36:20Z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