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sldIdLst>
    <p:sldId id="269" r:id="rId4"/>
    <p:sldId id="290" r:id="rId5"/>
    <p:sldId id="283" r:id="rId6"/>
    <p:sldId id="257" r:id="rId7"/>
    <p:sldId id="281" r:id="rId8"/>
    <p:sldId id="262" r:id="rId9"/>
    <p:sldId id="259" r:id="rId10"/>
    <p:sldId id="288" r:id="rId11"/>
    <p:sldId id="302" r:id="rId12"/>
    <p:sldId id="289" r:id="rId13"/>
    <p:sldId id="270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498" y="82"/>
      </p:cViewPr>
      <p:guideLst>
        <p:guide orient="horz" pos="215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/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小学科学教学网资源建设团队  杨晓蔚 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6.</a:t>
            </a:r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化学变化伴随的现象</a:t>
            </a:r>
          </a:p>
        </p:txBody>
      </p:sp>
      <p:sp>
        <p:nvSpPr>
          <p:cNvPr id="10" name="任意多边形 9"/>
          <p:cNvSpPr/>
          <p:nvPr>
            <p:custDataLst>
              <p:tags r:id="rId2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/>
              <a:t> 教科版六下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物质的变化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单元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/>
          <p:nvPr/>
        </p:nvSpPr>
        <p:spPr>
          <a:xfrm>
            <a:off x="684213" y="1484313"/>
            <a:ext cx="72072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B0F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化学变化</a:t>
            </a:r>
          </a:p>
        </p:txBody>
      </p:sp>
      <p:sp>
        <p:nvSpPr>
          <p:cNvPr id="132099" name="Rectangle 3"/>
          <p:cNvSpPr/>
          <p:nvPr/>
        </p:nvSpPr>
        <p:spPr>
          <a:xfrm>
            <a:off x="5868988" y="981075"/>
            <a:ext cx="2303462" cy="5015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发光发热</a:t>
            </a:r>
          </a:p>
          <a:p>
            <a:endParaRPr lang="zh-CN" altLang="en-US" sz="3200" b="1" dirty="0">
              <a:solidFill>
                <a:srgbClr val="00B0F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B0F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产生气体</a:t>
            </a:r>
          </a:p>
          <a:p>
            <a:endParaRPr lang="zh-CN" altLang="en-US" sz="3200" b="1" dirty="0">
              <a:solidFill>
                <a:srgbClr val="00B0F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B0F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产生沉淀物</a:t>
            </a:r>
          </a:p>
          <a:p>
            <a:endParaRPr lang="zh-CN" altLang="en-US" sz="3200" b="1" dirty="0">
              <a:solidFill>
                <a:srgbClr val="00B0F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B0F0"/>
                </a:solidFill>
                <a:latin typeface="Verdana" panose="020B0604030504040204" pitchFamily="34" charset="0"/>
                <a:ea typeface="黑体" panose="02010609060101010101" pitchFamily="49" charset="-122"/>
              </a:rPr>
              <a:t>改变颜色</a:t>
            </a:r>
          </a:p>
          <a:p>
            <a:endParaRPr lang="zh-CN" altLang="en-US" sz="3200" b="1" dirty="0">
              <a:solidFill>
                <a:srgbClr val="00B0F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3200" dirty="0">
              <a:solidFill>
                <a:srgbClr val="00B0F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  <a:p>
            <a:endParaRPr lang="en-US" altLang="zh-CN" sz="3200" b="1" dirty="0">
              <a:solidFill>
                <a:srgbClr val="00B0F0"/>
              </a:solidFill>
              <a:latin typeface="Verdan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132100" name="Line 4"/>
          <p:cNvSpPr/>
          <p:nvPr/>
        </p:nvSpPr>
        <p:spPr>
          <a:xfrm>
            <a:off x="1547813" y="2636838"/>
            <a:ext cx="403225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2101" name="Text Box 5"/>
          <p:cNvSpPr txBox="1"/>
          <p:nvPr/>
        </p:nvSpPr>
        <p:spPr>
          <a:xfrm>
            <a:off x="1692275" y="2924175"/>
            <a:ext cx="3673475" cy="5889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实质：产生新物质</a:t>
            </a:r>
          </a:p>
        </p:txBody>
      </p:sp>
      <p:sp>
        <p:nvSpPr>
          <p:cNvPr id="132102" name="Rectangle 6"/>
          <p:cNvSpPr/>
          <p:nvPr/>
        </p:nvSpPr>
        <p:spPr>
          <a:xfrm>
            <a:off x="2484438" y="1844675"/>
            <a:ext cx="221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伴随的现象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/>
      <p:bldP spid="132101" grpId="0" bldLvl="0" animBg="1"/>
      <p:bldP spid="1321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郑重申明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23528" y="1628800"/>
            <a:ext cx="8568952" cy="4320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本教学资源版权属于小学</a:t>
            </a:r>
            <a:r>
              <a:rPr lang="zh-CN" altLang="en-US" sz="3200" b="1" dirty="0">
                <a:solidFill>
                  <a:schemeClr val="tx1"/>
                </a:solidFill>
              </a:rPr>
              <a:t>科学教学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网所有</a:t>
            </a:r>
            <a:r>
              <a:rPr lang="zh-CN" altLang="en-US" sz="3200" b="1" dirty="0">
                <a:solidFill>
                  <a:schemeClr val="tx1"/>
                </a:solidFill>
              </a:rPr>
              <a:t>，供全国小学科学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教师个人在课堂教学中无偿</a:t>
            </a:r>
            <a:r>
              <a:rPr lang="zh-CN" altLang="en-US" sz="3200" b="1" dirty="0">
                <a:solidFill>
                  <a:schemeClr val="tx1"/>
                </a:solidFill>
              </a:rPr>
              <a:t>使用。其他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网站、公司或</a:t>
            </a:r>
            <a:r>
              <a:rPr lang="zh-CN" altLang="en-US" sz="3200" b="1" dirty="0">
                <a:solidFill>
                  <a:schemeClr val="tx1"/>
                </a:solidFill>
              </a:rPr>
              <a:t>个人想要转载，请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与小学科学网联系。如果</a:t>
            </a:r>
            <a:r>
              <a:rPr lang="zh-CN" altLang="en-US" sz="3200" b="1" dirty="0">
                <a:solidFill>
                  <a:schemeClr val="tx1"/>
                </a:solidFill>
              </a:rPr>
              <a:t>其他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网站、公司或</a:t>
            </a:r>
            <a:r>
              <a:rPr lang="zh-CN" altLang="en-US" sz="3200" b="1" dirty="0">
                <a:solidFill>
                  <a:schemeClr val="tx1"/>
                </a:solidFill>
              </a:rPr>
              <a:t>个人用于赢利，我们保留追究的权利！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文本框 28675"/>
          <p:cNvSpPr txBox="1"/>
          <p:nvPr/>
        </p:nvSpPr>
        <p:spPr>
          <a:xfrm>
            <a:off x="3132138" y="908050"/>
            <a:ext cx="3095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  <a:ea typeface="黑体" panose="02010609060101010101" pitchFamily="49" charset="-122"/>
              </a:rPr>
              <a:t>物质变化的形式</a:t>
            </a:r>
          </a:p>
        </p:txBody>
      </p:sp>
      <p:sp>
        <p:nvSpPr>
          <p:cNvPr id="28678" name="文本框 28677"/>
          <p:cNvSpPr txBox="1"/>
          <p:nvPr/>
        </p:nvSpPr>
        <p:spPr>
          <a:xfrm>
            <a:off x="1619250" y="2708275"/>
            <a:ext cx="1657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黑体" panose="02010609060101010101" pitchFamily="49" charset="-122"/>
              </a:rPr>
              <a:t>物理变化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5867400" y="2708275"/>
            <a:ext cx="18732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黑体" panose="02010609060101010101" pitchFamily="49" charset="-122"/>
              </a:rPr>
              <a:t>化学变化</a:t>
            </a:r>
          </a:p>
        </p:txBody>
      </p:sp>
      <p:sp>
        <p:nvSpPr>
          <p:cNvPr id="28680" name="矩形 28679"/>
          <p:cNvSpPr/>
          <p:nvPr/>
        </p:nvSpPr>
        <p:spPr>
          <a:xfrm>
            <a:off x="684213" y="3784124"/>
            <a:ext cx="3671887" cy="138366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r>
              <a:rPr lang="en-US" altLang="zh-CN" sz="2800" b="1" dirty="0">
                <a:solidFill>
                  <a:srgbClr val="0000CC"/>
                </a:solidFill>
                <a:latin typeface="Verdana" panose="020B0604030504040204" pitchFamily="34" charset="0"/>
              </a:rPr>
              <a:t>    </a:t>
            </a:r>
            <a:r>
              <a:rPr lang="en-US" altLang="zh-CN" sz="2800" b="1" dirty="0" smtClean="0">
                <a:solidFill>
                  <a:srgbClr val="0000CC"/>
                </a:solidFill>
                <a:latin typeface="Verdana" panose="020B0604030504040204" pitchFamily="34" charset="0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Verdana" panose="020B0604030504040204" pitchFamily="34" charset="0"/>
              </a:rPr>
              <a:t>只</a:t>
            </a:r>
            <a:r>
              <a:rPr lang="zh-CN" altLang="en-US" sz="2800" b="1" dirty="0">
                <a:solidFill>
                  <a:schemeClr val="tx1"/>
                </a:solidFill>
                <a:latin typeface="Verdana" panose="020B0604030504040204" pitchFamily="34" charset="0"/>
              </a:rPr>
              <a:t>改变物质状态、形状、大小等，</a:t>
            </a:r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没有产生新的物质</a:t>
            </a:r>
            <a:endParaRPr lang="zh-CN" altLang="en-US" sz="28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28681" name="矩形 28680"/>
          <p:cNvSpPr/>
          <p:nvPr/>
        </p:nvSpPr>
        <p:spPr>
          <a:xfrm>
            <a:off x="5580063" y="3990975"/>
            <a:ext cx="2481262" cy="547688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Verdana" panose="020B0604030504040204" pitchFamily="34" charset="0"/>
              </a:rPr>
              <a:t>产生了新物质</a:t>
            </a:r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 </a:t>
            </a:r>
          </a:p>
        </p:txBody>
      </p:sp>
      <p:sp>
        <p:nvSpPr>
          <p:cNvPr id="28682" name="直接连接符 28681"/>
          <p:cNvSpPr/>
          <p:nvPr/>
        </p:nvSpPr>
        <p:spPr>
          <a:xfrm flipH="1">
            <a:off x="2339975" y="1916113"/>
            <a:ext cx="935038" cy="720725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3" name="直接连接符 28682"/>
          <p:cNvSpPr/>
          <p:nvPr/>
        </p:nvSpPr>
        <p:spPr>
          <a:xfrm>
            <a:off x="5580063" y="1916113"/>
            <a:ext cx="1079500" cy="649287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  <p:bldP spid="28680" grpId="0" bldLvl="0" animBg="1"/>
      <p:bldP spid="2868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7" name="Rectangle 19"/>
          <p:cNvSpPr/>
          <p:nvPr/>
        </p:nvSpPr>
        <p:spPr>
          <a:xfrm>
            <a:off x="1037273" y="932815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</a:rPr>
              <a:t>硫酸铜溶液</a:t>
            </a:r>
          </a:p>
        </p:txBody>
      </p:sp>
      <p:sp>
        <p:nvSpPr>
          <p:cNvPr id="124948" name="Rectangle 20"/>
          <p:cNvSpPr/>
          <p:nvPr/>
        </p:nvSpPr>
        <p:spPr>
          <a:xfrm>
            <a:off x="4724400" y="9906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</a:rPr>
              <a:t>铁钉</a:t>
            </a:r>
          </a:p>
        </p:txBody>
      </p:sp>
      <p:sp>
        <p:nvSpPr>
          <p:cNvPr id="124949" name="Rectangle 21"/>
          <p:cNvSpPr/>
          <p:nvPr/>
        </p:nvSpPr>
        <p:spPr>
          <a:xfrm>
            <a:off x="3771583" y="795973"/>
            <a:ext cx="58420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5400" b="1" dirty="0"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124950" name="Rectangle 22"/>
          <p:cNvSpPr/>
          <p:nvPr/>
        </p:nvSpPr>
        <p:spPr>
          <a:xfrm>
            <a:off x="6185218" y="879475"/>
            <a:ext cx="58420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5400" b="1" dirty="0">
                <a:latin typeface="Arial" panose="020B0604020202020204" pitchFamily="34" charset="0"/>
              </a:rPr>
              <a:t>=</a:t>
            </a:r>
          </a:p>
        </p:txBody>
      </p:sp>
      <p:pic>
        <p:nvPicPr>
          <p:cNvPr id="124952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0" y="2299653"/>
            <a:ext cx="2449513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AutoShape 26" descr="}]R[9ZB[WR_x0013_$$MU$HQ@VH"/>
          <p:cNvSpPr>
            <a:spLocks noChangeAspect="1"/>
          </p:cNvSpPr>
          <p:nvPr/>
        </p:nvSpPr>
        <p:spPr>
          <a:xfrm>
            <a:off x="4419600" y="28448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6" name="AutoShape 27" descr="}]R[9ZB[WR_x0013_$$MU$HQ@VH"/>
          <p:cNvSpPr>
            <a:spLocks noChangeAspect="1"/>
          </p:cNvSpPr>
          <p:nvPr/>
        </p:nvSpPr>
        <p:spPr>
          <a:xfrm>
            <a:off x="4419600" y="28448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24956" name="Picture 28" descr="未命名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005" y="2265998"/>
            <a:ext cx="1703388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0" name="WordArt 34"/>
          <p:cNvSpPr>
            <a:spLocks noTextEdit="1"/>
          </p:cNvSpPr>
          <p:nvPr/>
        </p:nvSpPr>
        <p:spPr>
          <a:xfrm rot="5400000">
            <a:off x="7043420" y="716280"/>
            <a:ext cx="1365250" cy="118999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eaLnBrk="0" hangingPunct="0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65530" y="5369560"/>
            <a:ext cx="7537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我们将铁钉放入硫酸铜溶液中，会有什么现象产生呢？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矩形 3075"/>
          <p:cNvSpPr/>
          <p:nvPr/>
        </p:nvSpPr>
        <p:spPr>
          <a:xfrm>
            <a:off x="468313" y="260350"/>
            <a:ext cx="698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华文隶书" pitchFamily="2" charset="-122"/>
              </a:rPr>
              <a:t>观察硫酸铜溶液与铁钉的反应</a:t>
            </a:r>
          </a:p>
        </p:txBody>
      </p:sp>
      <p:sp>
        <p:nvSpPr>
          <p:cNvPr id="3077" name="矩形 3076"/>
          <p:cNvSpPr/>
          <p:nvPr/>
        </p:nvSpPr>
        <p:spPr>
          <a:xfrm>
            <a:off x="3707904" y="1556792"/>
            <a:ext cx="4695904" cy="33547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温馨提示：</a:t>
            </a:r>
          </a:p>
          <a:p>
            <a:endParaRPr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sz="2000" b="1" dirty="0" err="1" smtClean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sz="2000" b="1" dirty="0" err="1">
                <a:latin typeface="楷体_GB2312" pitchFamily="49" charset="-122"/>
                <a:ea typeface="楷体_GB2312" pitchFamily="49" charset="-122"/>
              </a:rPr>
              <a:t>.</a:t>
            </a:r>
            <a:r>
              <a:rPr sz="2000" b="1" dirty="0" err="1" smtClean="0">
                <a:latin typeface="楷体_GB2312" pitchFamily="49" charset="-122"/>
                <a:ea typeface="楷体_GB2312" pitchFamily="49" charset="-122"/>
              </a:rPr>
              <a:t>放铁钉的动作要轻</a:t>
            </a:r>
            <a:r>
              <a:rPr sz="2000" b="1" dirty="0" err="1">
                <a:latin typeface="楷体_GB2312" pitchFamily="49" charset="-122"/>
                <a:ea typeface="楷体_GB2312" pitchFamily="49" charset="-122"/>
              </a:rPr>
              <a:t>，避免硫酸铜溶液飞溅出来</a:t>
            </a:r>
            <a:r>
              <a:rPr sz="2000" b="1" dirty="0">
                <a:latin typeface="楷体_GB2312" pitchFamily="49" charset="-122"/>
                <a:ea typeface="楷体_GB2312" pitchFamily="49" charset="-122"/>
              </a:rPr>
              <a:t>；</a:t>
            </a:r>
          </a:p>
          <a:p>
            <a:endParaRPr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sz="2000" b="1" dirty="0" smtClean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sz="2000" b="1" dirty="0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sz="2000" b="1" dirty="0" smtClean="0">
                <a:latin typeface="楷体_GB2312" pitchFamily="49" charset="-122"/>
                <a:ea typeface="楷体_GB2312" pitchFamily="49" charset="-122"/>
              </a:rPr>
              <a:t>铁钉放入溶液</a:t>
            </a:r>
            <a:r>
              <a:rPr sz="2000" b="1" dirty="0">
                <a:latin typeface="楷体_GB2312" pitchFamily="49" charset="-122"/>
                <a:ea typeface="楷体_GB2312" pitchFamily="49" charset="-122"/>
              </a:rPr>
              <a:t>2分钟取出，不要搅拌液体；</a:t>
            </a:r>
          </a:p>
          <a:p>
            <a:endParaRPr sz="2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sz="2000" b="1" dirty="0" err="1" smtClean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en-US" sz="2000" b="1" dirty="0" err="1" smtClean="0">
                <a:latin typeface="楷体_GB2312" pitchFamily="49" charset="-122"/>
                <a:ea typeface="楷体_GB2312" pitchFamily="49" charset="-122"/>
              </a:rPr>
              <a:t>.</a:t>
            </a:r>
            <a:r>
              <a:rPr sz="2000" b="1" dirty="0" err="1" smtClean="0">
                <a:latin typeface="楷体_GB2312" pitchFamily="49" charset="-122"/>
                <a:ea typeface="楷体_GB2312" pitchFamily="49" charset="-122"/>
              </a:rPr>
              <a:t>取出钉子的时候</a:t>
            </a:r>
            <a:r>
              <a:rPr sz="2000" b="1" dirty="0" err="1">
                <a:latin typeface="楷体_GB2312" pitchFamily="49" charset="-122"/>
                <a:ea typeface="楷体_GB2312" pitchFamily="49" charset="-122"/>
              </a:rPr>
              <a:t>，一手扶杯子，一手取钉子</a:t>
            </a:r>
            <a:r>
              <a:rPr sz="2000" b="1" dirty="0">
                <a:latin typeface="楷体_GB2312" pitchFamily="49" charset="-122"/>
                <a:ea typeface="楷体_GB2312" pitchFamily="49" charset="-122"/>
              </a:rPr>
              <a:t>；</a:t>
            </a:r>
          </a:p>
        </p:txBody>
      </p:sp>
      <p:pic>
        <p:nvPicPr>
          <p:cNvPr id="3078" name="图片 30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484313"/>
            <a:ext cx="2468562" cy="3754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70915" y="1366520"/>
            <a:ext cx="6906895" cy="227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请你思考：</a:t>
            </a:r>
          </a:p>
          <a:p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硫酸铜溶液与铁钉的反应属于化学反应吗？</a:t>
            </a: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我们用什么证据来说明这个问题？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矩形 8198"/>
          <p:cNvSpPr/>
          <p:nvPr/>
        </p:nvSpPr>
        <p:spPr>
          <a:xfrm>
            <a:off x="0" y="127000"/>
            <a:ext cx="8675688" cy="10668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我们已经学过了哪些化学变化呢？在变化过程中伴随出现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了哪些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现象？列举填表。 </a:t>
            </a:r>
          </a:p>
        </p:txBody>
      </p:sp>
      <p:graphicFrame>
        <p:nvGraphicFramePr>
          <p:cNvPr id="8486" name="表格 8485"/>
          <p:cNvGraphicFramePr/>
          <p:nvPr>
            <p:custDataLst>
              <p:tags r:id="rId1"/>
            </p:custDataLst>
          </p:nvPr>
        </p:nvGraphicFramePr>
        <p:xfrm>
          <a:off x="287338" y="1508125"/>
          <a:ext cx="8388350" cy="4663440"/>
        </p:xfrm>
        <a:graphic>
          <a:graphicData uri="http://schemas.openxmlformats.org/drawingml/2006/table">
            <a:tbl>
              <a:tblPr/>
              <a:tblGrid>
                <a:gridCol w="2987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7525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accent2"/>
                          </a:solidFill>
                          <a:latin typeface="宋体" panose="02010600030101010101" pitchFamily="2" charset="-122"/>
                          <a:ea typeface="楷体_GB2312" pitchFamily="49" charset="-122"/>
                        </a:rPr>
                        <a:t>物质的化学变化</a:t>
                      </a:r>
                      <a:endParaRPr lang="zh-CN" altLang="en-US" sz="28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accent2"/>
                          </a:solidFill>
                          <a:latin typeface="宋体" panose="02010600030101010101" pitchFamily="2" charset="-122"/>
                          <a:ea typeface="楷体_GB2312" pitchFamily="49" charset="-122"/>
                        </a:rPr>
                        <a:t>伴随的主要现象</a:t>
                      </a:r>
                      <a:endParaRPr lang="zh-CN" altLang="en-US" sz="28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accent2"/>
                          </a:solidFill>
                          <a:latin typeface="宋体" panose="02010600030101010101" pitchFamily="2" charset="-122"/>
                          <a:ea typeface="楷体_GB2312" pitchFamily="49" charset="-122"/>
                        </a:rPr>
                        <a:t>本质特征</a:t>
                      </a:r>
                      <a:endParaRPr lang="zh-CN" altLang="en-US" sz="28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accent2"/>
                          </a:solidFill>
                          <a:latin typeface="宋体" panose="02010600030101010101" pitchFamily="2" charset="-122"/>
                          <a:ea typeface="楷体_GB2312" pitchFamily="49" charset="-122"/>
                        </a:rPr>
                        <a:t>１</a:t>
                      </a:r>
                      <a:endParaRPr lang="zh-CN" altLang="en-US" sz="28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accent2"/>
                          </a:solidFill>
                          <a:latin typeface="宋体" panose="02010600030101010101" pitchFamily="2" charset="-122"/>
                          <a:ea typeface="楷体_GB2312" pitchFamily="49" charset="-122"/>
                        </a:rPr>
                        <a:t>２</a:t>
                      </a:r>
                      <a:endParaRPr lang="zh-CN" altLang="en-US" sz="28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accent2"/>
                          </a:solidFill>
                          <a:latin typeface="宋体" panose="02010600030101010101" pitchFamily="2" charset="-122"/>
                          <a:ea typeface="楷体_GB2312" pitchFamily="49" charset="-122"/>
                        </a:rPr>
                        <a:t>３</a:t>
                      </a:r>
                      <a:endParaRPr lang="zh-CN" altLang="en-US" sz="28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accent2"/>
                          </a:solidFill>
                          <a:latin typeface="宋体" panose="02010600030101010101" pitchFamily="2" charset="-122"/>
                          <a:ea typeface="楷体_GB2312" pitchFamily="49" charset="-122"/>
                        </a:rPr>
                        <a:t>４</a:t>
                      </a:r>
                      <a:endParaRPr lang="zh-CN" altLang="en-US" sz="28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7525">
                <a:tc>
                  <a:txBody>
                    <a:bodyPr/>
                    <a:lstStyle/>
                    <a:p>
                      <a:r>
                        <a:rPr lang="zh-CN" altLang="en-US" sz="2800" b="1" dirty="0">
                          <a:solidFill>
                            <a:schemeClr val="accent2"/>
                          </a:solidFill>
                          <a:latin typeface="宋体" panose="02010600030101010101" pitchFamily="2" charset="-122"/>
                          <a:ea typeface="楷体_GB2312" pitchFamily="49" charset="-122"/>
                        </a:rPr>
                        <a:t>５</a:t>
                      </a:r>
                      <a:endParaRPr lang="zh-CN" altLang="en-US" sz="28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7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chemeClr val="accent2"/>
                        </a:solidFill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5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476250"/>
            <a:ext cx="3708400" cy="247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92125"/>
            <a:ext cx="3744913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51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3500438"/>
            <a:ext cx="2087562" cy="312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51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3933825"/>
            <a:ext cx="2243138" cy="2538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51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6688" y="3284538"/>
            <a:ext cx="2074862" cy="3348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矩形 5128"/>
          <p:cNvSpPr/>
          <p:nvPr/>
        </p:nvSpPr>
        <p:spPr>
          <a:xfrm>
            <a:off x="2555875" y="3141663"/>
            <a:ext cx="3894138" cy="617537"/>
          </a:xfrm>
          <a:prstGeom prst="rect">
            <a:avLst/>
          </a:prstGeom>
          <a:solidFill>
            <a:srgbClr val="FFFF99"/>
          </a:solidFill>
          <a:ln w="38100" cap="rnd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化学变化伴随的现象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031990" y="476250"/>
            <a:ext cx="1433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改变颜色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98140" y="476250"/>
            <a:ext cx="1433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改变颜色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47775" y="3565525"/>
            <a:ext cx="1433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发光发热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41165" y="3933825"/>
            <a:ext cx="1433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产生气体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58355" y="3284855"/>
            <a:ext cx="1433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产生沉淀物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xiaowei\Desktop\timg.jpgtimg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348740" y="1461135"/>
            <a:ext cx="2410460" cy="2372995"/>
          </a:xfrm>
        </p:spPr>
      </p:pic>
      <p:pic>
        <p:nvPicPr>
          <p:cNvPr id="44035" name="Picture 3" descr="C:\Users\xiaowei\Desktop\timg1.jpgtimg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82515" y="1461770"/>
            <a:ext cx="2374265" cy="2304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4" name="Text Box 4"/>
          <p:cNvSpPr txBox="1"/>
          <p:nvPr/>
        </p:nvSpPr>
        <p:spPr>
          <a:xfrm>
            <a:off x="1088390" y="4371975"/>
            <a:ext cx="70123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Arial" panose="020B0604020202020204" pitchFamily="34" charset="0"/>
              </a:rPr>
              <a:t>       蜡烛</a:t>
            </a:r>
            <a:r>
              <a:rPr lang="zh-CN" altLang="en-US" sz="3200" b="1" dirty="0">
                <a:latin typeface="Arial" panose="020B0604020202020204" pitchFamily="34" charset="0"/>
              </a:rPr>
              <a:t>燃烧与点亮的电灯，它们都在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发光发热</a:t>
            </a:r>
            <a:r>
              <a:rPr lang="zh-CN" altLang="en-US" sz="3200" b="1" dirty="0">
                <a:latin typeface="Arial" panose="020B0604020202020204" pitchFamily="34" charset="0"/>
              </a:rPr>
              <a:t>，它们都是化学变化吗？</a:t>
            </a:r>
          </a:p>
        </p:txBody>
      </p:sp>
      <p:sp>
        <p:nvSpPr>
          <p:cNvPr id="2" name="Text Box 4"/>
          <p:cNvSpPr txBox="1"/>
          <p:nvPr/>
        </p:nvSpPr>
        <p:spPr>
          <a:xfrm>
            <a:off x="455930" y="423545"/>
            <a:ext cx="7012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想一想：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xiaowei\Desktop\图片1.png图片1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1489710" y="1461135"/>
            <a:ext cx="2332990" cy="2372995"/>
          </a:xfrm>
        </p:spPr>
      </p:pic>
      <p:pic>
        <p:nvPicPr>
          <p:cNvPr id="44035" name="Picture 3" descr="C:\Users\xiaowei\Desktop\图片2.png图片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82515" y="1461135"/>
            <a:ext cx="2374265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4" name="Text Box 4"/>
          <p:cNvSpPr txBox="1"/>
          <p:nvPr/>
        </p:nvSpPr>
        <p:spPr>
          <a:xfrm>
            <a:off x="499110" y="4371975"/>
            <a:ext cx="82245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Arial" panose="020B0604020202020204" pitchFamily="34" charset="0"/>
              </a:rPr>
              <a:t>       小苏打</a:t>
            </a:r>
            <a:r>
              <a:rPr lang="zh-CN" altLang="en-US" sz="3200" b="1" dirty="0">
                <a:latin typeface="Arial" panose="020B0604020202020204" pitchFamily="34" charset="0"/>
              </a:rPr>
              <a:t>与白醋混合产生许多气泡，热水杯子上方也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冒出了大量的热气</a:t>
            </a:r>
            <a:r>
              <a:rPr lang="zh-CN" altLang="en-US" sz="3200" b="1" dirty="0">
                <a:latin typeface="Arial" panose="020B0604020202020204" pitchFamily="34" charset="0"/>
              </a:rPr>
              <a:t>，都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有气体产生</a:t>
            </a:r>
            <a:r>
              <a:rPr lang="zh-CN" altLang="en-US" sz="3200" b="1" dirty="0">
                <a:latin typeface="Arial" panose="020B0604020202020204" pitchFamily="34" charset="0"/>
              </a:rPr>
              <a:t>，它们也都是化学变化吗？</a:t>
            </a:r>
          </a:p>
        </p:txBody>
      </p:sp>
      <p:sp>
        <p:nvSpPr>
          <p:cNvPr id="2" name="Text Box 4"/>
          <p:cNvSpPr txBox="1"/>
          <p:nvPr/>
        </p:nvSpPr>
        <p:spPr>
          <a:xfrm>
            <a:off x="455930" y="423545"/>
            <a:ext cx="7012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想一想：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bb18f37-2831-4767-b22b-66a33422726f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319</Words>
  <Application>Microsoft Office PowerPoint</Application>
  <PresentationFormat>全屏显示(4:3)</PresentationFormat>
  <Paragraphs>60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黑体</vt:lpstr>
      <vt:lpstr>华文楷体</vt:lpstr>
      <vt:lpstr>华文隶书</vt:lpstr>
      <vt:lpstr>华文中宋</vt:lpstr>
      <vt:lpstr>楷体</vt:lpstr>
      <vt:lpstr>楷体_GB2312</vt:lpstr>
      <vt:lpstr>宋体</vt:lpstr>
      <vt:lpstr>微软雅黑</vt:lpstr>
      <vt:lpstr>Arial</vt:lpstr>
      <vt:lpstr>Calibri</vt:lpstr>
      <vt:lpstr>Verdana</vt:lpstr>
      <vt:lpstr>默认设计模板</vt:lpstr>
      <vt:lpstr>Office 主题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Windows 用户</cp:lastModifiedBy>
  <cp:revision>11</cp:revision>
  <dcterms:created xsi:type="dcterms:W3CDTF">2010-02-19T04:17:00Z</dcterms:created>
  <dcterms:modified xsi:type="dcterms:W3CDTF">2020-01-06T09:56:04Z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